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sldIdLst>
    <p:sldId id="259" r:id="rId2"/>
    <p:sldId id="260" r:id="rId3"/>
    <p:sldId id="268" r:id="rId4"/>
    <p:sldId id="293" r:id="rId5"/>
    <p:sldId id="280" r:id="rId6"/>
    <p:sldId id="290" r:id="rId7"/>
    <p:sldId id="289" r:id="rId8"/>
    <p:sldId id="294" r:id="rId9"/>
    <p:sldId id="278" r:id="rId10"/>
    <p:sldId id="261" r:id="rId11"/>
    <p:sldId id="267" r:id="rId12"/>
    <p:sldId id="29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B90AD94D-7245-C842-BDAF-088B6851051C}" type="datetimeFigureOut">
              <a:rPr lang="en-GB" smtClean="0"/>
              <a:pPr/>
              <a:t>26/03/2024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6F2EB589-6B75-CD44-825D-02825E655550}" type="slidenum">
              <a:rPr lang="en-GB" smtClean="0"/>
              <a:pPr/>
              <a:t>‹#›</a:t>
            </a:fld>
            <a:endParaRPr lang="en-GB" dirty="0"/>
          </a:p>
        </p:txBody>
      </p:sp>
    </p:spTree>
    <p:extLst>
      <p:ext uri="{BB962C8B-B14F-4D97-AF65-F5344CB8AC3E}">
        <p14:creationId xmlns:p14="http://schemas.microsoft.com/office/powerpoint/2010/main" val="196190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59B12052-B5C1-4238-ACDA-9CA2E95FCE95}" type="slidenum">
              <a:rPr lang="en-GB" smtClean="0"/>
              <a:pPr/>
              <a:t>1</a:t>
            </a:fld>
            <a:endParaRPr lang="en-GB"/>
          </a:p>
        </p:txBody>
      </p:sp>
      <p:sp>
        <p:nvSpPr>
          <p:cNvPr id="10243" name="Rectangle 2"/>
          <p:cNvSpPr>
            <a:spLocks noGrp="1" noRot="1" noChangeAspect="1" noChangeArrowheads="1" noTextEdit="1"/>
          </p:cNvSpPr>
          <p:nvPr>
            <p:ph type="sldImg"/>
          </p:nvPr>
        </p:nvSpPr>
        <p:spPr>
          <a:xfrm>
            <a:off x="917575" y="744538"/>
            <a:ext cx="4962525" cy="3722687"/>
          </a:xfrm>
          <a:ln/>
        </p:spPr>
      </p:sp>
      <p:sp>
        <p:nvSpPr>
          <p:cNvPr id="10244" name="Rectangle 3"/>
          <p:cNvSpPr>
            <a:spLocks noGrp="1" noChangeArrowheads="1"/>
          </p:cNvSpPr>
          <p:nvPr>
            <p:ph type="body" idx="1"/>
          </p:nvPr>
        </p:nvSpPr>
        <p:spPr>
          <a:noFill/>
          <a:ln/>
        </p:spPr>
        <p:txBody>
          <a:bodyPr/>
          <a:lstStyle/>
          <a:p>
            <a:pPr eaLnBrk="1" hangingPunct="1"/>
            <a:endParaRPr lang="ru-RU" dirty="0"/>
          </a:p>
        </p:txBody>
      </p:sp>
    </p:spTree>
    <p:extLst>
      <p:ext uri="{BB962C8B-B14F-4D97-AF65-F5344CB8AC3E}">
        <p14:creationId xmlns:p14="http://schemas.microsoft.com/office/powerpoint/2010/main" val="2841535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45DBBE-566F-BF40-AF9E-E2DE0D43DC21}" type="datetime1">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315259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CFD1D-2341-8C43-89CD-74592D5E38B8}" type="datetime1">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406743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56A576-E989-0C43-9E7C-7B17D16F6006}" type="datetime1">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394310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C028C-BFE4-834F-BE89-CA08FB775F9D}" type="datetime1">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356336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E701BE-7387-FB49-AE1D-BCA079E44F1D}" type="datetime1">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412761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27A881-87A4-AC43-8879-0B4B11044BC7}" type="datetime1">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337233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1DF34B-C0E1-5C4C-B2B3-0C97253DB0FB}" type="datetime1">
              <a:rPr lang="en-GB" smtClean="0"/>
              <a:t>26/03/2024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66861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0F4023-F2A9-014E-9569-AA14B57B9BC3}" type="datetime1">
              <a:rPr lang="en-GB" smtClean="0"/>
              <a:t>26/03/2024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419304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F4508-8EC2-3C4F-A382-6AA06FD11A72}" type="datetime1">
              <a:rPr lang="en-GB" smtClean="0"/>
              <a:t>26/03/2024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172241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A938EB-1277-C641-B373-01764E86BAED}" type="datetime1">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242536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F21D2-3DF6-6F4B-8D42-3500C8B9CD42}" type="datetime1">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CD7084-64EB-B94F-BA8B-10C225D378BF}" type="slidenum">
              <a:rPr lang="en-GB" smtClean="0"/>
              <a:t>‹#›</a:t>
            </a:fld>
            <a:endParaRPr lang="en-GB"/>
          </a:p>
        </p:txBody>
      </p:sp>
    </p:spTree>
    <p:extLst>
      <p:ext uri="{BB962C8B-B14F-4D97-AF65-F5344CB8AC3E}">
        <p14:creationId xmlns:p14="http://schemas.microsoft.com/office/powerpoint/2010/main" val="124433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4BDFCEC5-00E6-ED48-8BCB-1F1D40BBD0E0}" type="datetime1">
              <a:rPr lang="en-GB" smtClean="0"/>
              <a:pPr/>
              <a:t>26/03/2024</a:t>
            </a:fld>
            <a:endParaRPr lang="en-GB" dirty="0"/>
          </a:p>
        </p:txBody>
      </p:sp>
      <p:sp>
        <p:nvSpPr>
          <p:cNvPr id="5" name="Footer Placeholder 4"/>
          <p:cNvSpPr>
            <a:spLocks noGrp="1"/>
          </p:cNvSpPr>
          <p:nvPr>
            <p:ph type="ftr" sz="quarter" idx="3"/>
          </p:nvPr>
        </p:nvSpPr>
        <p:spPr>
          <a:xfrm>
            <a:off x="5829300" y="6356351"/>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4364831" y="6356350"/>
            <a:ext cx="414338"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49CD7084-64EB-B94F-BA8B-10C225D378BF}" type="slidenum">
              <a:rPr lang="en-GB" smtClean="0"/>
              <a:pPr/>
              <a:t>‹#›</a:t>
            </a:fld>
            <a:endParaRPr lang="en-GB" dirty="0"/>
          </a:p>
        </p:txBody>
      </p:sp>
    </p:spTree>
    <p:extLst>
      <p:ext uri="{BB962C8B-B14F-4D97-AF65-F5344CB8AC3E}">
        <p14:creationId xmlns:p14="http://schemas.microsoft.com/office/powerpoint/2010/main" val="4148739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alex@quinn-internal-audit.co.uk"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icholas@quinn-internal-audit.co.uk" TargetMode="External"/><Relationship Id="rId2" Type="http://schemas.openxmlformats.org/officeDocument/2006/relationships/hyperlink" Target="mailto:alex@quinn-internal-audit.co.uk" TargetMode="External"/><Relationship Id="rId1" Type="http://schemas.openxmlformats.org/officeDocument/2006/relationships/slideLayout" Target="../slideLayouts/slideLayout2.xml"/><Relationship Id="rId5" Type="http://schemas.openxmlformats.org/officeDocument/2006/relationships/hyperlink" Target="mailto:joannaw@quinn-internal-audit.co.uk" TargetMode="External"/><Relationship Id="rId4" Type="http://schemas.openxmlformats.org/officeDocument/2006/relationships/hyperlink" Target="mailto:Andrew@quinn-internal-audit.co.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3"/>
          <p:cNvSpPr>
            <a:spLocks noChangeArrowheads="1"/>
          </p:cNvSpPr>
          <p:nvPr/>
        </p:nvSpPr>
        <p:spPr bwMode="auto">
          <a:xfrm>
            <a:off x="308149" y="323969"/>
            <a:ext cx="8530418" cy="6211507"/>
          </a:xfrm>
          <a:prstGeom prst="rect">
            <a:avLst/>
          </a:prstGeom>
          <a:noFill/>
          <a:ln w="3175">
            <a:solidFill>
              <a:schemeClr val="bg2"/>
            </a:solidFill>
            <a:miter lim="800000"/>
            <a:headEnd/>
            <a:tailEnd/>
          </a:ln>
        </p:spPr>
        <p:txBody>
          <a:bodyPr wrap="none" lIns="80133" tIns="40067" rIns="80133" bIns="40067" anchor="ctr"/>
          <a:lstStyle/>
          <a:p>
            <a:pPr algn="ctr"/>
            <a:endParaRPr lang="en-US" dirty="0">
              <a:latin typeface="Arial" panose="020B0604020202020204" pitchFamily="34" charset="0"/>
            </a:endParaRPr>
          </a:p>
        </p:txBody>
      </p:sp>
      <p:sp>
        <p:nvSpPr>
          <p:cNvPr id="3079" name="AuditInfo"/>
          <p:cNvSpPr>
            <a:spLocks noGrp="1" noChangeArrowheads="1"/>
          </p:cNvSpPr>
          <p:nvPr>
            <p:ph type="subTitle" idx="1"/>
          </p:nvPr>
        </p:nvSpPr>
        <p:spPr bwMode="gray">
          <a:xfrm>
            <a:off x="551014" y="3835389"/>
            <a:ext cx="4043551" cy="1523494"/>
          </a:xfrm>
          <a:ln w="6350"/>
        </p:spPr>
        <p:txBody>
          <a:bodyPr/>
          <a:lstStyle/>
          <a:p>
            <a:pPr algn="l"/>
            <a:r>
              <a:rPr lang="en-GB" sz="1800" dirty="0">
                <a:solidFill>
                  <a:schemeClr val="accent5">
                    <a:lumMod val="10000"/>
                  </a:schemeClr>
                </a:solidFill>
                <a:latin typeface="Arial" panose="020B0604020202020204" pitchFamily="34" charset="0"/>
                <a:cs typeface="Arial" panose="020B0604020202020204" pitchFamily="34" charset="0"/>
              </a:rPr>
              <a:t>INTERNAL AUDIT </a:t>
            </a:r>
            <a:r>
              <a:rPr lang="en-GB" sz="1800">
                <a:solidFill>
                  <a:schemeClr val="accent5">
                    <a:lumMod val="10000"/>
                  </a:schemeClr>
                </a:solidFill>
                <a:latin typeface="Arial" panose="020B0604020202020204" pitchFamily="34" charset="0"/>
                <a:cs typeface="Arial" panose="020B0604020202020204" pitchFamily="34" charset="0"/>
              </a:rPr>
              <a:t>PLAN 2023-2025</a:t>
            </a:r>
            <a:endParaRPr lang="en-GB" sz="1800" dirty="0">
              <a:solidFill>
                <a:schemeClr val="accent5">
                  <a:lumMod val="10000"/>
                </a:schemeClr>
              </a:solidFill>
              <a:latin typeface="Arial" panose="020B0604020202020204" pitchFamily="34" charset="0"/>
              <a:cs typeface="Arial" panose="020B0604020202020204" pitchFamily="34" charset="0"/>
            </a:endParaRPr>
          </a:p>
          <a:p>
            <a:pPr algn="l"/>
            <a:endParaRPr lang="en-GB" sz="1800" dirty="0">
              <a:solidFill>
                <a:schemeClr val="accent5">
                  <a:lumMod val="10000"/>
                </a:schemeClr>
              </a:solidFill>
              <a:latin typeface="Arial" panose="020B0604020202020204" pitchFamily="34" charset="0"/>
              <a:cs typeface="Arial" panose="020B0604020202020204" pitchFamily="34" charset="0"/>
            </a:endParaRPr>
          </a:p>
          <a:p>
            <a:pPr algn="l"/>
            <a:r>
              <a:rPr lang="en-GB" sz="1800" dirty="0">
                <a:solidFill>
                  <a:schemeClr val="accent5">
                    <a:lumMod val="10000"/>
                  </a:schemeClr>
                </a:solidFill>
                <a:cs typeface="Arial" panose="020B0604020202020204" pitchFamily="34" charset="0"/>
              </a:rPr>
              <a:t>January 2023</a:t>
            </a:r>
            <a:endParaRPr lang="en-GB" sz="1800" dirty="0">
              <a:solidFill>
                <a:schemeClr val="accent5">
                  <a:lumMod val="10000"/>
                </a:schemeClr>
              </a:solidFill>
              <a:latin typeface="Arial" panose="020B0604020202020204" pitchFamily="34" charset="0"/>
              <a:cs typeface="Arial" panose="020B0604020202020204" pitchFamily="34" charset="0"/>
            </a:endParaRPr>
          </a:p>
        </p:txBody>
      </p:sp>
      <p:sp>
        <p:nvSpPr>
          <p:cNvPr id="24" name="ClientName"/>
          <p:cNvSpPr txBox="1"/>
          <p:nvPr/>
        </p:nvSpPr>
        <p:spPr>
          <a:xfrm>
            <a:off x="661472" y="2915652"/>
            <a:ext cx="4639858" cy="513348"/>
          </a:xfrm>
          <a:prstGeom prst="rect">
            <a:avLst/>
          </a:prstGeom>
          <a:noFill/>
        </p:spPr>
        <p:txBody>
          <a:bodyPr wrap="square" lIns="0" tIns="0" rIns="0" bIns="0" rtlCol="0" anchor="b">
            <a:normAutofit/>
          </a:bodyPr>
          <a:lstStyle/>
          <a:p>
            <a:r>
              <a:rPr lang="en-AU" sz="2500" b="1" dirty="0">
                <a:solidFill>
                  <a:schemeClr val="accent5">
                    <a:lumMod val="10000"/>
                  </a:schemeClr>
                </a:solidFill>
                <a:latin typeface="Arial" panose="020B0604020202020204" pitchFamily="34" charset="0"/>
                <a:cs typeface="Arial" panose="020B0604020202020204" pitchFamily="34" charset="0"/>
              </a:rPr>
              <a:t>Glen Housing Association</a:t>
            </a:r>
            <a:endParaRPr lang="en-GB" sz="2500" b="1" dirty="0">
              <a:solidFill>
                <a:schemeClr val="accent5">
                  <a:lumMod val="10000"/>
                </a:schemeClr>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568DE4E-C370-C345-8932-ABAA21FD61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1472" y="629869"/>
            <a:ext cx="2990850" cy="1590021"/>
          </a:xfrm>
          <a:prstGeom prst="rect">
            <a:avLst/>
          </a:prstGeom>
          <a:noFill/>
          <a:ln>
            <a:noFill/>
          </a:ln>
        </p:spPr>
      </p:pic>
      <p:pic>
        <p:nvPicPr>
          <p:cNvPr id="2" name="Picture 1" descr="Logo, company name&#10;&#10;Description automatically generated">
            <a:extLst>
              <a:ext uri="{FF2B5EF4-FFF2-40B4-BE49-F238E27FC236}">
                <a16:creationId xmlns:a16="http://schemas.microsoft.com/office/drawing/2014/main" id="{C78EFA73-3834-6D23-1950-4F89C0C19E10}"/>
              </a:ext>
            </a:extLst>
          </p:cNvPr>
          <p:cNvPicPr>
            <a:picLocks noChangeAspect="1"/>
          </p:cNvPicPr>
          <p:nvPr/>
        </p:nvPicPr>
        <p:blipFill>
          <a:blip r:embed="rId4"/>
          <a:stretch>
            <a:fillRect/>
          </a:stretch>
        </p:blipFill>
        <p:spPr>
          <a:xfrm>
            <a:off x="5574523" y="0"/>
            <a:ext cx="2990850" cy="2990850"/>
          </a:xfrm>
          <a:prstGeom prst="rect">
            <a:avLst/>
          </a:prstGeom>
        </p:spPr>
      </p:pic>
      <p:graphicFrame>
        <p:nvGraphicFramePr>
          <p:cNvPr id="3" name="Table 2">
            <a:extLst>
              <a:ext uri="{FF2B5EF4-FFF2-40B4-BE49-F238E27FC236}">
                <a16:creationId xmlns:a16="http://schemas.microsoft.com/office/drawing/2014/main" id="{9F4136F0-B357-FBD1-1FC0-76136C16C355}"/>
              </a:ext>
            </a:extLst>
          </p:cNvPr>
          <p:cNvGraphicFramePr>
            <a:graphicFrameLocks noGrp="1"/>
          </p:cNvGraphicFramePr>
          <p:nvPr>
            <p:extLst>
              <p:ext uri="{D42A27DB-BD31-4B8C-83A1-F6EECF244321}">
                <p14:modId xmlns:p14="http://schemas.microsoft.com/office/powerpoint/2010/main" val="1522749575"/>
              </p:ext>
            </p:extLst>
          </p:nvPr>
        </p:nvGraphicFramePr>
        <p:xfrm>
          <a:off x="661472" y="5207051"/>
          <a:ext cx="4371542" cy="1021080"/>
        </p:xfrm>
        <a:graphic>
          <a:graphicData uri="http://schemas.openxmlformats.org/drawingml/2006/table">
            <a:tbl>
              <a:tblPr firstRow="1" bandRow="1">
                <a:tableStyleId>{5C22544A-7EE6-4342-B048-85BDC9FD1C3A}</a:tableStyleId>
              </a:tblPr>
              <a:tblGrid>
                <a:gridCol w="4371542">
                  <a:extLst>
                    <a:ext uri="{9D8B030D-6E8A-4147-A177-3AD203B41FA5}">
                      <a16:colId xmlns:a16="http://schemas.microsoft.com/office/drawing/2014/main" val="3390894339"/>
                    </a:ext>
                  </a:extLst>
                </a:gridCol>
              </a:tblGrid>
              <a:tr h="2486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CONTACT DETAILS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60424481"/>
                  </a:ext>
                </a:extLst>
              </a:tr>
              <a:tr h="449552">
                <a:tc>
                  <a:txBody>
                    <a:bodyPr/>
                    <a:lstStyle/>
                    <a:p>
                      <a:r>
                        <a:rPr lang="en-GB" sz="1100" dirty="0">
                          <a:solidFill>
                            <a:schemeClr val="tx1"/>
                          </a:solidFill>
                          <a:latin typeface="Arial" panose="020B0604020202020204" pitchFamily="34" charset="0"/>
                          <a:cs typeface="Arial" panose="020B0604020202020204" pitchFamily="34" charset="0"/>
                        </a:rPr>
                        <a:t>To discuss this report or any aspect of Internal Audit in confidence please contact Alex Cameron on either: - </a:t>
                      </a:r>
                    </a:p>
                    <a:p>
                      <a:r>
                        <a:rPr lang="en-GB" sz="1100" dirty="0">
                          <a:solidFill>
                            <a:schemeClr val="tx1"/>
                          </a:solidFill>
                          <a:latin typeface="Arial" panose="020B0604020202020204" pitchFamily="34" charset="0"/>
                          <a:cs typeface="Arial" panose="020B0604020202020204" pitchFamily="34" charset="0"/>
                        </a:rPr>
                        <a:t>Telephone: - 07957117913</a:t>
                      </a:r>
                    </a:p>
                    <a:p>
                      <a:r>
                        <a:rPr lang="en-GB" sz="1100" dirty="0">
                          <a:solidFill>
                            <a:schemeClr val="tx1"/>
                          </a:solidFill>
                          <a:latin typeface="Arial" panose="020B0604020202020204" pitchFamily="34" charset="0"/>
                          <a:cs typeface="Arial" panose="020B0604020202020204" pitchFamily="34" charset="0"/>
                        </a:rPr>
                        <a:t>Email: - </a:t>
                      </a:r>
                      <a:r>
                        <a:rPr lang="en-GB" sz="1100" dirty="0">
                          <a:solidFill>
                            <a:schemeClr val="tx1"/>
                          </a:solidFill>
                          <a:latin typeface="Arial" panose="020B0604020202020204" pitchFamily="34" charset="0"/>
                          <a:cs typeface="Arial" panose="020B0604020202020204" pitchFamily="34" charset="0"/>
                          <a:hlinkClick r:id="rId5"/>
                        </a:rPr>
                        <a:t>alex@quinn-internal-audit.co.uk</a:t>
                      </a:r>
                      <a:r>
                        <a:rPr lang="en-GB" sz="110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7919171"/>
                  </a:ext>
                </a:extLst>
              </a:tr>
            </a:tbl>
          </a:graphicData>
        </a:graphic>
      </p:graphicFrame>
    </p:spTree>
    <p:extLst>
      <p:ext uri="{BB962C8B-B14F-4D97-AF65-F5344CB8AC3E}">
        <p14:creationId xmlns:p14="http://schemas.microsoft.com/office/powerpoint/2010/main" val="400211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70144" y="617258"/>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INTERNAL AUDIT ASSESSMENT</a:t>
            </a:r>
          </a:p>
        </p:txBody>
      </p:sp>
      <p:graphicFrame>
        <p:nvGraphicFramePr>
          <p:cNvPr id="34" name="Overview"/>
          <p:cNvGraphicFramePr>
            <a:graphicFrameLocks noGrp="1"/>
          </p:cNvGraphicFramePr>
          <p:nvPr>
            <p:extLst>
              <p:ext uri="{D42A27DB-BD31-4B8C-83A1-F6EECF244321}">
                <p14:modId xmlns:p14="http://schemas.microsoft.com/office/powerpoint/2010/main" val="3522440374"/>
              </p:ext>
            </p:extLst>
          </p:nvPr>
        </p:nvGraphicFramePr>
        <p:xfrm>
          <a:off x="562580" y="1157756"/>
          <a:ext cx="8000084" cy="5198594"/>
        </p:xfrm>
        <a:graphic>
          <a:graphicData uri="http://schemas.openxmlformats.org/drawingml/2006/table">
            <a:tbl>
              <a:tblPr/>
              <a:tblGrid>
                <a:gridCol w="8000084">
                  <a:extLst>
                    <a:ext uri="{9D8B030D-6E8A-4147-A177-3AD203B41FA5}">
                      <a16:colId xmlns:a16="http://schemas.microsoft.com/office/drawing/2014/main" val="20000"/>
                    </a:ext>
                  </a:extLst>
                </a:gridCol>
              </a:tblGrid>
              <a:tr h="335228">
                <a:tc>
                  <a:txBody>
                    <a:bodyPr/>
                    <a:lstStyle/>
                    <a:p>
                      <a:pPr marL="0" marR="0" lvl="0" indent="0" algn="l" defTabSz="995363" rtl="0" eaLnBrk="1" fontAlgn="base" latinLnBrk="0" hangingPunct="1">
                        <a:lnSpc>
                          <a:spcPct val="110000"/>
                        </a:lnSpc>
                        <a:spcBef>
                          <a:spcPct val="0"/>
                        </a:spcBef>
                        <a:spcAft>
                          <a:spcPct val="0"/>
                        </a:spcAft>
                        <a:buClrTx/>
                        <a:buSzTx/>
                        <a:buFontTx/>
                        <a:buNone/>
                        <a:tabLst>
                          <a:tab pos="3592513" algn="r"/>
                          <a:tab pos="6997700" algn="r"/>
                        </a:tabLst>
                      </a:pPr>
                      <a:endParaRPr kumimoji="0" lang="en-GB"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46176" marR="46176" marT="48978" marB="4897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10000"/>
                  </a:ext>
                </a:extLst>
              </a:tr>
              <a:tr h="4863366">
                <a:tc>
                  <a:txBody>
                    <a:bodyPr/>
                    <a:lstStyle/>
                    <a:p>
                      <a:pPr marL="0" marR="0" lvl="0" indent="0" algn="l" defTabSz="995363" rtl="0" eaLnBrk="1" fontAlgn="base" latinLnBrk="0" hangingPunct="1">
                        <a:lnSpc>
                          <a:spcPct val="100000"/>
                        </a:lnSpc>
                        <a:spcBef>
                          <a:spcPct val="50000"/>
                        </a:spcBef>
                        <a:spcAft>
                          <a:spcPct val="0"/>
                        </a:spcAft>
                        <a:buClrTx/>
                        <a:buSzTx/>
                        <a:buFontTx/>
                        <a:buNone/>
                        <a:tabLst/>
                      </a:pPr>
                      <a:endParaRPr lang="en-GB" sz="1000" kern="0" dirty="0">
                        <a:solidFill>
                          <a:schemeClr val="tx1"/>
                        </a:solidFill>
                        <a:latin typeface="Arial" panose="020B0604020202020204" pitchFamily="34" charset="0"/>
                        <a:ea typeface="+mn-ea"/>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r>
                        <a:rPr lang="en-GB" sz="1100" kern="0" dirty="0">
                          <a:solidFill>
                            <a:schemeClr val="tx1"/>
                          </a:solidFill>
                          <a:latin typeface="Arial" panose="020B0604020202020204" pitchFamily="34" charset="0"/>
                          <a:ea typeface="+mn-ea"/>
                          <a:cs typeface="Arial" panose="020B0604020202020204" pitchFamily="34" charset="0"/>
                        </a:rPr>
                        <a:t>Quinn Services is responsible for giving assurance to the Board of Management on the adequacy and effectiveness of risk management, control and governance processes.  This Internal Audit Plan has been drawn up in accordance with the requirements of the ‘Institute of Internal Auditors (UK &amp; Ireland) IPPF Framework’. </a:t>
                      </a:r>
                    </a:p>
                    <a:p>
                      <a:pPr marL="0" marR="0" lvl="0" indent="0" algn="l" defTabSz="995363" rtl="0" eaLnBrk="1" fontAlgn="base" latinLnBrk="0" hangingPunct="1">
                        <a:lnSpc>
                          <a:spcPct val="100000"/>
                        </a:lnSpc>
                        <a:spcBef>
                          <a:spcPct val="50000"/>
                        </a:spcBef>
                        <a:spcAft>
                          <a:spcPct val="0"/>
                        </a:spcAft>
                        <a:buClrTx/>
                        <a:buSzTx/>
                        <a:buFontTx/>
                        <a:buNone/>
                        <a:tabLst/>
                      </a:pPr>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Each internal audit will be given an overall assurance level (detailed further on page 11) – this is not a ‘one-size fits all’ grading.  </a:t>
                      </a:r>
                    </a:p>
                    <a:p>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Assurance levels given depend upon:</a:t>
                      </a:r>
                    </a:p>
                    <a:p>
                      <a:endParaRPr lang="en-GB" sz="1100" kern="0" dirty="0">
                        <a:solidFill>
                          <a:schemeClr val="tx1"/>
                        </a:solidFill>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GB" sz="1100" kern="0" dirty="0">
                          <a:solidFill>
                            <a:schemeClr val="tx1"/>
                          </a:solidFill>
                          <a:latin typeface="Arial" panose="020B0604020202020204" pitchFamily="34" charset="0"/>
                          <a:ea typeface="+mn-ea"/>
                          <a:cs typeface="Arial" panose="020B0604020202020204" pitchFamily="34" charset="0"/>
                        </a:rPr>
                        <a:t>the number and priority rating of recommendations made;</a:t>
                      </a:r>
                    </a:p>
                    <a:p>
                      <a:pPr marL="171450" lvl="0" indent="-171450">
                        <a:buFont typeface="Arial" panose="020B0604020202020204" pitchFamily="34" charset="0"/>
                        <a:buChar char="•"/>
                      </a:pPr>
                      <a:r>
                        <a:rPr lang="en-GB" sz="1100" kern="0" dirty="0">
                          <a:solidFill>
                            <a:schemeClr val="tx1"/>
                          </a:solidFill>
                          <a:latin typeface="Arial" panose="020B0604020202020204" pitchFamily="34" charset="0"/>
                          <a:ea typeface="+mn-ea"/>
                          <a:cs typeface="Arial" panose="020B0604020202020204" pitchFamily="34" charset="0"/>
                        </a:rPr>
                        <a:t>the risks associated with the area/function/service being audited – both internal and external;</a:t>
                      </a:r>
                    </a:p>
                    <a:p>
                      <a:pPr marL="171450" lvl="0" indent="-171450">
                        <a:buFont typeface="Arial" panose="020B0604020202020204" pitchFamily="34" charset="0"/>
                        <a:buChar char="•"/>
                      </a:pPr>
                      <a:r>
                        <a:rPr lang="en-GB" sz="1100" kern="0" dirty="0">
                          <a:solidFill>
                            <a:schemeClr val="tx1"/>
                          </a:solidFill>
                          <a:latin typeface="Arial" panose="020B0604020202020204" pitchFamily="34" charset="0"/>
                          <a:ea typeface="+mn-ea"/>
                          <a:cs typeface="Arial" panose="020B0604020202020204" pitchFamily="34" charset="0"/>
                        </a:rPr>
                        <a:t>the impact/probability score of the identified risks;</a:t>
                      </a:r>
                    </a:p>
                    <a:p>
                      <a:pPr marL="171450" lvl="0" indent="-171450">
                        <a:buFont typeface="Arial" panose="020B0604020202020204" pitchFamily="34" charset="0"/>
                        <a:buChar char="•"/>
                      </a:pPr>
                      <a:r>
                        <a:rPr lang="en-GB" sz="1100" kern="0" dirty="0">
                          <a:solidFill>
                            <a:schemeClr val="tx1"/>
                          </a:solidFill>
                          <a:latin typeface="Arial" panose="020B0604020202020204" pitchFamily="34" charset="0"/>
                          <a:ea typeface="+mn-ea"/>
                          <a:cs typeface="Arial" panose="020B0604020202020204" pitchFamily="34" charset="0"/>
                        </a:rPr>
                        <a:t>the overall strength of the control framework that is currently in place; and</a:t>
                      </a:r>
                    </a:p>
                    <a:p>
                      <a:pPr marL="171450" lvl="0" indent="-171450">
                        <a:buFont typeface="Arial" panose="020B0604020202020204" pitchFamily="34" charset="0"/>
                        <a:buChar char="•"/>
                      </a:pPr>
                      <a:r>
                        <a:rPr lang="en-GB" sz="1100" kern="0" dirty="0">
                          <a:solidFill>
                            <a:schemeClr val="tx1"/>
                          </a:solidFill>
                          <a:latin typeface="Arial" panose="020B0604020202020204" pitchFamily="34" charset="0"/>
                          <a:ea typeface="+mn-ea"/>
                          <a:cs typeface="Arial" panose="020B0604020202020204" pitchFamily="34" charset="0"/>
                        </a:rPr>
                        <a:t>the speed with which a recommendation needs to be implemented.</a:t>
                      </a:r>
                    </a:p>
                    <a:p>
                      <a:r>
                        <a:rPr lang="en-GB" sz="1100" kern="0" dirty="0">
                          <a:solidFill>
                            <a:schemeClr val="tx1"/>
                          </a:solidFill>
                          <a:latin typeface="Arial" panose="020B0604020202020204" pitchFamily="34" charset="0"/>
                          <a:ea typeface="+mn-ea"/>
                          <a:cs typeface="Arial" panose="020B0604020202020204" pitchFamily="34" charset="0"/>
                        </a:rPr>
                        <a:t> </a:t>
                      </a:r>
                    </a:p>
                    <a:p>
                      <a:r>
                        <a:rPr lang="en-GB" sz="1100" kern="0" dirty="0">
                          <a:solidFill>
                            <a:schemeClr val="tx1"/>
                          </a:solidFill>
                          <a:latin typeface="Arial" panose="020B0604020202020204" pitchFamily="34" charset="0"/>
                          <a:ea typeface="+mn-ea"/>
                          <a:cs typeface="Arial" panose="020B0604020202020204" pitchFamily="34" charset="0"/>
                        </a:rPr>
                        <a:t>Recommendations within reports will be given one of three gradings:</a:t>
                      </a:r>
                    </a:p>
                    <a:p>
                      <a:r>
                        <a:rPr lang="en-GB" sz="1100" kern="0" dirty="0">
                          <a:solidFill>
                            <a:schemeClr val="tx1"/>
                          </a:solidFill>
                          <a:latin typeface="Arial" panose="020B0604020202020204" pitchFamily="34" charset="0"/>
                          <a:ea typeface="+mn-ea"/>
                          <a:cs typeface="Arial" panose="020B0604020202020204" pitchFamily="34" charset="0"/>
                        </a:rPr>
                        <a:t> </a:t>
                      </a:r>
                    </a:p>
                    <a:p>
                      <a:pPr marL="171450" lvl="0" indent="-171450">
                        <a:buFont typeface="Arial" panose="020B0604020202020204" pitchFamily="34" charset="0"/>
                        <a:buChar char="•"/>
                      </a:pPr>
                      <a:r>
                        <a:rPr lang="en-GB" sz="1100" b="1" u="sng" kern="0" dirty="0">
                          <a:solidFill>
                            <a:schemeClr val="tx1"/>
                          </a:solidFill>
                          <a:latin typeface="Arial" panose="020B0604020202020204" pitchFamily="34" charset="0"/>
                          <a:ea typeface="+mn-ea"/>
                          <a:cs typeface="Arial" panose="020B0604020202020204" pitchFamily="34" charset="0"/>
                        </a:rPr>
                        <a:t>Urgent</a:t>
                      </a:r>
                      <a:r>
                        <a:rPr lang="en-GB" sz="1100" kern="0" dirty="0">
                          <a:solidFill>
                            <a:schemeClr val="tx1"/>
                          </a:solidFill>
                          <a:latin typeface="Arial" panose="020B0604020202020204" pitchFamily="34" charset="0"/>
                          <a:ea typeface="+mn-ea"/>
                          <a:cs typeface="Arial" panose="020B0604020202020204" pitchFamily="34" charset="0"/>
                        </a:rPr>
                        <a:t> (priority 1): a fundamental control issue on which action should be taken immediately</a:t>
                      </a:r>
                    </a:p>
                    <a:p>
                      <a:pPr marL="171450" lvl="0" indent="-171450">
                        <a:buFont typeface="Arial" panose="020B0604020202020204" pitchFamily="34" charset="0"/>
                        <a:buChar char="•"/>
                      </a:pPr>
                      <a:r>
                        <a:rPr lang="en-GB" sz="1100" b="1" u="sng" kern="0" dirty="0">
                          <a:solidFill>
                            <a:schemeClr val="tx1"/>
                          </a:solidFill>
                          <a:latin typeface="Arial" panose="020B0604020202020204" pitchFamily="34" charset="0"/>
                          <a:ea typeface="+mn-ea"/>
                          <a:cs typeface="Arial" panose="020B0604020202020204" pitchFamily="34" charset="0"/>
                        </a:rPr>
                        <a:t>Important</a:t>
                      </a:r>
                      <a:r>
                        <a:rPr lang="en-GB" sz="1100" kern="0" dirty="0">
                          <a:solidFill>
                            <a:schemeClr val="tx1"/>
                          </a:solidFill>
                          <a:latin typeface="Arial" panose="020B0604020202020204" pitchFamily="34" charset="0"/>
                          <a:ea typeface="+mn-ea"/>
                          <a:cs typeface="Arial" panose="020B0604020202020204" pitchFamily="34" charset="0"/>
                        </a:rPr>
                        <a:t> (priority 2): a control issue on which action should be taken at the earliest opportunity</a:t>
                      </a:r>
                    </a:p>
                    <a:p>
                      <a:pPr marL="171450" lvl="0" indent="-171450">
                        <a:buFont typeface="Arial" panose="020B0604020202020204" pitchFamily="34" charset="0"/>
                        <a:buChar char="•"/>
                      </a:pPr>
                      <a:r>
                        <a:rPr lang="en-GB" sz="1100" b="1" u="sng" kern="0" dirty="0">
                          <a:solidFill>
                            <a:schemeClr val="tx1"/>
                          </a:solidFill>
                          <a:latin typeface="Arial" panose="020B0604020202020204" pitchFamily="34" charset="0"/>
                          <a:ea typeface="+mn-ea"/>
                          <a:cs typeface="Arial" panose="020B0604020202020204" pitchFamily="34" charset="0"/>
                        </a:rPr>
                        <a:t>Routine</a:t>
                      </a:r>
                      <a:r>
                        <a:rPr lang="en-GB" sz="1100" kern="0" dirty="0">
                          <a:solidFill>
                            <a:schemeClr val="tx1"/>
                          </a:solidFill>
                          <a:latin typeface="Arial" panose="020B0604020202020204" pitchFamily="34" charset="0"/>
                          <a:ea typeface="+mn-ea"/>
                          <a:cs typeface="Arial" panose="020B0604020202020204" pitchFamily="34" charset="0"/>
                        </a:rPr>
                        <a:t> (priority 3): control issue on which action should be taken in due course</a:t>
                      </a:r>
                    </a:p>
                    <a:p>
                      <a:pPr marL="171450" indent="-171450">
                        <a:buFont typeface="Arial" panose="020B0604020202020204" pitchFamily="34" charset="0"/>
                        <a:buChar char="•"/>
                      </a:pPr>
                      <a:endParaRPr lang="en-GB" sz="1100" kern="0" dirty="0">
                        <a:solidFill>
                          <a:schemeClr val="tx1"/>
                        </a:solidFill>
                        <a:latin typeface="Arial" panose="020B0604020202020204" pitchFamily="34" charset="0"/>
                        <a:ea typeface="+mn-ea"/>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lang="en-GB" sz="1000" kern="0" dirty="0">
                        <a:solidFill>
                          <a:schemeClr val="tx1"/>
                        </a:solidFill>
                        <a:latin typeface="Arial" panose="020B0604020202020204" pitchFamily="34" charset="0"/>
                        <a:ea typeface="+mn-ea"/>
                        <a:cs typeface="Arial" panose="020B0604020202020204" pitchFamily="34" charset="0"/>
                      </a:endParaRPr>
                    </a:p>
                  </a:txBody>
                  <a:tcPr marL="78177" marR="78177" marT="41460" marB="414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10</a:t>
            </a:fld>
            <a:endParaRPr lang="en-GB" dirty="0"/>
          </a:p>
        </p:txBody>
      </p:sp>
    </p:spTree>
    <p:extLst>
      <p:ext uri="{BB962C8B-B14F-4D97-AF65-F5344CB8AC3E}">
        <p14:creationId xmlns:p14="http://schemas.microsoft.com/office/powerpoint/2010/main" val="130523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9"/>
          <p:cNvSpPr>
            <a:spLocks noGrp="1" noChangeArrowheads="1"/>
          </p:cNvSpPr>
          <p:nvPr>
            <p:ph type="title"/>
          </p:nvPr>
        </p:nvSpPr>
        <p:spPr>
          <a:xfrm>
            <a:off x="635304" y="2868180"/>
            <a:ext cx="8005073" cy="704086"/>
          </a:xfrm>
        </p:spPr>
        <p:txBody>
          <a:bodyPr>
            <a:normAutofit fontScale="90000"/>
          </a:bodyPr>
          <a:lstStyle/>
          <a:p>
            <a:pPr eaLnBrk="1" hangingPunct="1"/>
            <a:br>
              <a:rPr lang="en-GB" dirty="0"/>
            </a:br>
            <a:endParaRPr lang="en-GB" dirty="0"/>
          </a:p>
        </p:txBody>
      </p:sp>
      <p:sp>
        <p:nvSpPr>
          <p:cNvPr id="2" name="Slide Number Placeholder 1">
            <a:extLst>
              <a:ext uri="{FF2B5EF4-FFF2-40B4-BE49-F238E27FC236}">
                <a16:creationId xmlns:a16="http://schemas.microsoft.com/office/drawing/2014/main" id="{7E1A6EF0-C4EA-264A-B33E-8663AD9DAE90}"/>
              </a:ext>
            </a:extLst>
          </p:cNvPr>
          <p:cNvSpPr>
            <a:spLocks noGrp="1"/>
          </p:cNvSpPr>
          <p:nvPr>
            <p:ph type="sldNum" sz="quarter" idx="12"/>
          </p:nvPr>
        </p:nvSpPr>
        <p:spPr/>
        <p:txBody>
          <a:bodyPr/>
          <a:lstStyle/>
          <a:p>
            <a:fld id="{77CCCFD6-653C-4F8B-BFE2-1A2EFC82BAFA}" type="slidenum">
              <a:rPr lang="en-GB" smtClean="0"/>
              <a:pPr/>
              <a:t>11</a:t>
            </a:fld>
            <a:endParaRPr lang="en-GB"/>
          </a:p>
        </p:txBody>
      </p:sp>
      <p:sp>
        <p:nvSpPr>
          <p:cNvPr id="8" name="Rectangle 9"/>
          <p:cNvSpPr txBox="1">
            <a:spLocks noChangeArrowheads="1"/>
          </p:cNvSpPr>
          <p:nvPr/>
        </p:nvSpPr>
        <p:spPr bwMode="auto">
          <a:xfrm>
            <a:off x="570144" y="617258"/>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cs typeface="Arial" panose="020B0604020202020204" pitchFamily="34" charset="0"/>
              </a:rPr>
              <a:t>OVERALL ASSURANCE LEVEL RATING</a:t>
            </a:r>
          </a:p>
        </p:txBody>
      </p:sp>
      <p:sp>
        <p:nvSpPr>
          <p:cNvPr id="5" name="Rectangle 4">
            <a:extLst>
              <a:ext uri="{FF2B5EF4-FFF2-40B4-BE49-F238E27FC236}">
                <a16:creationId xmlns:a16="http://schemas.microsoft.com/office/drawing/2014/main" id="{64338189-0B13-284E-9168-FB642C807E1F}"/>
              </a:ext>
            </a:extLst>
          </p:cNvPr>
          <p:cNvSpPr/>
          <p:nvPr/>
        </p:nvSpPr>
        <p:spPr>
          <a:xfrm>
            <a:off x="497946" y="1124744"/>
            <a:ext cx="8071591" cy="5374100"/>
          </a:xfrm>
          <a:prstGeom prst="rect">
            <a:avLst/>
          </a:prstGeom>
          <a:ln>
            <a:solidFill>
              <a:schemeClr val="tx1"/>
            </a:solidFill>
          </a:ln>
        </p:spPr>
        <p:txBody>
          <a:bodyPr wrap="square">
            <a:spAutoFit/>
          </a:bodyPr>
          <a:lstStyle/>
          <a:p>
            <a:pPr algn="just">
              <a:lnSpc>
                <a:spcPct val="107000"/>
              </a:lnSpc>
            </a:pPr>
            <a:r>
              <a:rPr lang="en-GB" sz="1000" dirty="0">
                <a:solidFill>
                  <a:srgbClr val="002060"/>
                </a:solidFill>
                <a:latin typeface="Arial" panose="020B0604020202020204" pitchFamily="34" charset="0"/>
                <a:ea typeface="Calibri" panose="020F0502020204030204" pitchFamily="34" charset="0"/>
                <a:cs typeface="Arial" panose="020B0604020202020204" pitchFamily="34" charset="0"/>
              </a:rPr>
              <a:t> </a:t>
            </a:r>
            <a:endParaRPr lang="en-GB" sz="1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n-GB" sz="1000" kern="800" dirty="0">
                <a:latin typeface="Arial" panose="020B0604020202020204" pitchFamily="34" charset="0"/>
                <a:ea typeface="Times New Roman" panose="02020603050405020304" pitchFamily="18" charset="0"/>
                <a:cs typeface="Arial" panose="020B0604020202020204" pitchFamily="34" charset="0"/>
              </a:rPr>
              <a:t>Taking account of the number, type of recommendations and the associated risks, each audit report complete by Quinn Services will be assigned one of the following four assurance levels:-</a:t>
            </a:r>
          </a:p>
          <a:p>
            <a:pPr>
              <a:lnSpc>
                <a:spcPct val="115000"/>
              </a:lnSpc>
            </a:pP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FFFFFF"/>
              </a:buClr>
              <a:buSzPts val="1400"/>
              <a:buFont typeface="Wingdings" pitchFamily="2" charset="2"/>
              <a:buChar char=""/>
            </a:pPr>
            <a:r>
              <a:rPr lang="en-GB" sz="1000" b="1" i="1" kern="800" dirty="0">
                <a:latin typeface="Arial" panose="020B0604020202020204" pitchFamily="34" charset="0"/>
                <a:ea typeface="Times New Roman" panose="02020603050405020304" pitchFamily="18" charset="0"/>
                <a:cs typeface="Arial" panose="020B0604020202020204" pitchFamily="34" charset="0"/>
              </a:rPr>
              <a:t>Full Assurance</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A sound system of controls in place and procedural requirements being rigorously applied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No evidence of potential legal or serious regulatory breach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Supporting policies and procedures are satisfactory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Policies and procedures take account of current regulatory and best practice requirements</a:t>
            </a:r>
          </a:p>
          <a:p>
            <a:pPr>
              <a:lnSpc>
                <a:spcPct val="115000"/>
              </a:lnSpc>
            </a:pP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FFFFFF"/>
              </a:buClr>
              <a:buSzPts val="1400"/>
              <a:buFont typeface="Wingdings" pitchFamily="2" charset="2"/>
              <a:buChar char=""/>
            </a:pPr>
            <a:r>
              <a:rPr lang="en-GB" sz="1000" b="1" i="1" kern="800" dirty="0">
                <a:latin typeface="Arial" panose="020B0604020202020204" pitchFamily="34" charset="0"/>
                <a:ea typeface="Times New Roman" panose="02020603050405020304" pitchFamily="18" charset="0"/>
                <a:cs typeface="Arial" panose="020B0604020202020204" pitchFamily="34" charset="0"/>
              </a:rPr>
              <a:t>Reasonable Assurance  </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Overall sound system of controls in place but some minor weaknesses in the application of procedural requirements (or minor weaknesses in the formulation of the procedures)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No evidence of potential legal breach but some evidence of minor regulatory breach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Supporting policies and procedures require to be reviewed but do not put the control objective at risk in their current format</a:t>
            </a: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Satisfactory assurance may also be used where the criteria for significant assurance are met but the processes are new or not sufficiently tested.</a:t>
            </a:r>
          </a:p>
          <a:p>
            <a:pPr>
              <a:lnSpc>
                <a:spcPct val="115000"/>
              </a:lnSpc>
            </a:pP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FFFFFF"/>
              </a:buClr>
              <a:buSzPts val="1400"/>
              <a:buFont typeface="Wingdings" pitchFamily="2" charset="2"/>
              <a:buChar char=""/>
            </a:pPr>
            <a:r>
              <a:rPr lang="en-GB" sz="1000" b="1" i="1" kern="800" dirty="0">
                <a:latin typeface="Arial" panose="020B0604020202020204" pitchFamily="34" charset="0"/>
                <a:ea typeface="Times New Roman" panose="02020603050405020304" pitchFamily="18" charset="0"/>
                <a:cs typeface="Arial" panose="020B0604020202020204" pitchFamily="34" charset="0"/>
              </a:rPr>
              <a:t>Limited Assurance </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Weaknesses in the system of controls or a degree of non-compliance with procedural requirements that puts the control objective at risk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Evidence of legal and/or regulatory breach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Inadequate supporting policies and procedures that may put the control objective at risk</a:t>
            </a:r>
          </a:p>
          <a:p>
            <a:pPr>
              <a:lnSpc>
                <a:spcPct val="115000"/>
              </a:lnSpc>
            </a:pPr>
            <a:r>
              <a:rPr lang="en-GB" sz="1000" kern="800" dirty="0">
                <a:latin typeface="Arial" panose="020B0604020202020204" pitchFamily="34" charset="0"/>
                <a:ea typeface="Times New Roman" panose="02020603050405020304" pitchFamily="18" charset="0"/>
                <a:cs typeface="Arial" panose="020B0604020202020204" pitchFamily="34" charset="0"/>
              </a:rPr>
              <a:t> </a:t>
            </a:r>
          </a:p>
          <a:p>
            <a:pPr marL="342900" indent="-342900">
              <a:lnSpc>
                <a:spcPct val="115000"/>
              </a:lnSpc>
              <a:buClr>
                <a:srgbClr val="FFFFFF"/>
              </a:buClr>
              <a:buSzPts val="1400"/>
              <a:buFont typeface="Wingdings" pitchFamily="2" charset="2"/>
              <a:buChar char=""/>
            </a:pPr>
            <a:r>
              <a:rPr lang="en-GB" sz="1000" b="1" i="1" kern="800" dirty="0">
                <a:latin typeface="Arial" panose="020B0604020202020204" pitchFamily="34" charset="0"/>
                <a:ea typeface="Times New Roman" panose="02020603050405020304" pitchFamily="18" charset="0"/>
                <a:cs typeface="Arial" panose="020B0604020202020204" pitchFamily="34" charset="0"/>
              </a:rPr>
              <a:t>No Assurance </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Weaknesses in the system of controls that leave the processes/system open to significant error or abuse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Significant non-compliance with basic control processes that pose the risk of significant error or abuse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Evidence of legal and/or regulatory breach where this presents or could present a significant risk to the organisation </a:t>
            </a:r>
            <a:r>
              <a:rPr lang="en-GB" sz="1000" u="sng" kern="800" dirty="0">
                <a:latin typeface="Arial" panose="020B0604020202020204" pitchFamily="34" charset="0"/>
                <a:ea typeface="Times New Roman" panose="02020603050405020304" pitchFamily="18" charset="0"/>
                <a:cs typeface="Arial" panose="020B0604020202020204" pitchFamily="34" charset="0"/>
              </a:rPr>
              <a:t>and/or</a:t>
            </a:r>
            <a:endParaRPr lang="en-GB" sz="1000" kern="8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Very poor supporting policies and procedures (or a lack thereof) that are likely to put the control objective at risk</a:t>
            </a:r>
          </a:p>
          <a:p>
            <a:pPr marL="342900" indent="-342900">
              <a:lnSpc>
                <a:spcPct val="115000"/>
              </a:lnSpc>
              <a:buClr>
                <a:srgbClr val="DF007F"/>
              </a:buClr>
              <a:buFont typeface="Symbol" pitchFamily="2" charset="2"/>
              <a:buChar char=""/>
            </a:pPr>
            <a:r>
              <a:rPr lang="en-GB" sz="1000" kern="800" dirty="0">
                <a:latin typeface="Arial" panose="020B0604020202020204" pitchFamily="34" charset="0"/>
                <a:ea typeface="Times New Roman" panose="02020603050405020304" pitchFamily="18" charset="0"/>
                <a:cs typeface="Arial" panose="020B0604020202020204" pitchFamily="34" charset="0"/>
              </a:rPr>
              <a:t>“No assurance” will normally be used where there is a lack of willingness or ability to address serious issues that have been raised</a:t>
            </a:r>
          </a:p>
        </p:txBody>
      </p:sp>
      <p:sp>
        <p:nvSpPr>
          <p:cNvPr id="6" name="Rectangle 5">
            <a:extLst>
              <a:ext uri="{FF2B5EF4-FFF2-40B4-BE49-F238E27FC236}">
                <a16:creationId xmlns:a16="http://schemas.microsoft.com/office/drawing/2014/main" id="{F78D98B6-FB1D-A74C-ABB5-0CA0BD7F63A5}"/>
              </a:ext>
            </a:extLst>
          </p:cNvPr>
          <p:cNvSpPr/>
          <p:nvPr/>
        </p:nvSpPr>
        <p:spPr bwMode="auto">
          <a:xfrm>
            <a:off x="1907704" y="1780438"/>
            <a:ext cx="1944216" cy="247554"/>
          </a:xfrm>
          <a:prstGeom prst="rect">
            <a:avLst/>
          </a:prstGeom>
          <a:solidFill>
            <a:srgbClr val="92D050"/>
          </a:solidFill>
          <a:ln w="6350" cap="flat" cmpd="sng" algn="ctr">
            <a:solidFill>
              <a:schemeClr val="tx1"/>
            </a:solidFill>
            <a:prstDash val="solid"/>
            <a:round/>
            <a:headEnd type="none" w="med" len="med"/>
            <a:tailEnd type="none" w="med" len="med"/>
          </a:ln>
          <a:effectLst/>
        </p:spPr>
        <p:txBody>
          <a:bodyPr vert="horz" wrap="square" lIns="54000" tIns="54000" rIns="54000" bIns="54000" numCol="1" rtlCol="0" anchor="t" anchorCtr="0" compatLnSpc="1">
            <a:prstTxWarp prst="textNoShape">
              <a:avLst/>
            </a:prstTxWarp>
            <a:spAutoFit/>
          </a:bodyPr>
          <a:lstStyle/>
          <a:p>
            <a:pPr algn="ctr" defTabSz="1042988" fontAlgn="base">
              <a:spcBef>
                <a:spcPct val="0"/>
              </a:spcBef>
              <a:spcAft>
                <a:spcPct val="0"/>
              </a:spcAft>
            </a:pPr>
            <a:endParaRPr lang="en-GB" sz="900" dirty="0">
              <a:latin typeface="Arial" panose="020B0604020202020204" pitchFamily="34" charset="0"/>
            </a:endParaRPr>
          </a:p>
        </p:txBody>
      </p:sp>
      <p:sp>
        <p:nvSpPr>
          <p:cNvPr id="10" name="Rectangle 9">
            <a:extLst>
              <a:ext uri="{FF2B5EF4-FFF2-40B4-BE49-F238E27FC236}">
                <a16:creationId xmlns:a16="http://schemas.microsoft.com/office/drawing/2014/main" id="{DDD5293A-CD8D-174C-8C28-F58E8D8C1B71}"/>
              </a:ext>
            </a:extLst>
          </p:cNvPr>
          <p:cNvSpPr/>
          <p:nvPr/>
        </p:nvSpPr>
        <p:spPr bwMode="auto">
          <a:xfrm>
            <a:off x="2433124" y="2839604"/>
            <a:ext cx="1944216" cy="247554"/>
          </a:xfrm>
          <a:prstGeom prst="rect">
            <a:avLst/>
          </a:prstGeom>
          <a:solidFill>
            <a:srgbClr val="FFC000"/>
          </a:solidFill>
          <a:ln w="6350" cap="flat" cmpd="sng" algn="ctr">
            <a:solidFill>
              <a:schemeClr val="tx1"/>
            </a:solidFill>
            <a:prstDash val="solid"/>
            <a:round/>
            <a:headEnd type="none" w="med" len="med"/>
            <a:tailEnd type="none" w="med" len="med"/>
          </a:ln>
          <a:effectLst/>
        </p:spPr>
        <p:txBody>
          <a:bodyPr vert="horz" wrap="square" lIns="54000" tIns="54000" rIns="54000" bIns="54000" numCol="1" rtlCol="0" anchor="t" anchorCtr="0" compatLnSpc="1">
            <a:prstTxWarp prst="textNoShape">
              <a:avLst/>
            </a:prstTxWarp>
            <a:spAutoFit/>
          </a:bodyPr>
          <a:lstStyle/>
          <a:p>
            <a:pPr algn="ctr" defTabSz="1042988" fontAlgn="base">
              <a:spcBef>
                <a:spcPct val="0"/>
              </a:spcBef>
              <a:spcAft>
                <a:spcPct val="0"/>
              </a:spcAft>
            </a:pPr>
            <a:endParaRPr lang="en-GB" sz="900" dirty="0">
              <a:latin typeface="Arial" panose="020B0604020202020204" pitchFamily="34" charset="0"/>
            </a:endParaRPr>
          </a:p>
        </p:txBody>
      </p:sp>
      <p:sp>
        <p:nvSpPr>
          <p:cNvPr id="11" name="Rectangle 10">
            <a:extLst>
              <a:ext uri="{FF2B5EF4-FFF2-40B4-BE49-F238E27FC236}">
                <a16:creationId xmlns:a16="http://schemas.microsoft.com/office/drawing/2014/main" id="{9F278EDD-0444-C546-8549-B8B0399E1E2B}"/>
              </a:ext>
            </a:extLst>
          </p:cNvPr>
          <p:cNvSpPr/>
          <p:nvPr/>
        </p:nvSpPr>
        <p:spPr bwMode="auto">
          <a:xfrm>
            <a:off x="2181448" y="4213672"/>
            <a:ext cx="1944216" cy="247554"/>
          </a:xfrm>
          <a:prstGeom prst="rect">
            <a:avLst/>
          </a:prstGeom>
          <a:solidFill>
            <a:srgbClr val="FF0000"/>
          </a:solidFill>
          <a:ln w="6350" cap="flat" cmpd="sng" algn="ctr">
            <a:solidFill>
              <a:schemeClr val="tx1"/>
            </a:solidFill>
            <a:prstDash val="solid"/>
            <a:round/>
            <a:headEnd type="none" w="med" len="med"/>
            <a:tailEnd type="none" w="med" len="med"/>
          </a:ln>
          <a:effectLst/>
        </p:spPr>
        <p:txBody>
          <a:bodyPr vert="horz" wrap="square" lIns="54000" tIns="54000" rIns="54000" bIns="54000" numCol="1" rtlCol="0" anchor="t" anchorCtr="0" compatLnSpc="1">
            <a:prstTxWarp prst="textNoShape">
              <a:avLst/>
            </a:prstTxWarp>
            <a:spAutoFit/>
          </a:bodyPr>
          <a:lstStyle/>
          <a:p>
            <a:pPr algn="ctr" defTabSz="1042988" fontAlgn="base">
              <a:spcBef>
                <a:spcPct val="0"/>
              </a:spcBef>
              <a:spcAft>
                <a:spcPct val="0"/>
              </a:spcAft>
            </a:pPr>
            <a:endParaRPr lang="en-GB" sz="900" dirty="0">
              <a:latin typeface="Arial" panose="020B0604020202020204" pitchFamily="34" charset="0"/>
            </a:endParaRPr>
          </a:p>
        </p:txBody>
      </p:sp>
      <p:sp>
        <p:nvSpPr>
          <p:cNvPr id="12" name="Rectangle 11">
            <a:extLst>
              <a:ext uri="{FF2B5EF4-FFF2-40B4-BE49-F238E27FC236}">
                <a16:creationId xmlns:a16="http://schemas.microsoft.com/office/drawing/2014/main" id="{9E89CA34-DA09-9740-B8BC-F53263C9F62C}"/>
              </a:ext>
            </a:extLst>
          </p:cNvPr>
          <p:cNvSpPr/>
          <p:nvPr/>
        </p:nvSpPr>
        <p:spPr bwMode="auto">
          <a:xfrm>
            <a:off x="1907704" y="5301414"/>
            <a:ext cx="1944216" cy="247554"/>
          </a:xfrm>
          <a:prstGeom prst="rect">
            <a:avLst/>
          </a:prstGeom>
          <a:solidFill>
            <a:schemeClr val="bg2">
              <a:lumMod val="10000"/>
            </a:schemeClr>
          </a:solidFill>
          <a:ln w="6350" cap="flat" cmpd="sng" algn="ctr">
            <a:solidFill>
              <a:schemeClr val="tx1"/>
            </a:solidFill>
            <a:prstDash val="solid"/>
            <a:round/>
            <a:headEnd type="none" w="med" len="med"/>
            <a:tailEnd type="none" w="med" len="med"/>
          </a:ln>
          <a:effectLst/>
        </p:spPr>
        <p:txBody>
          <a:bodyPr vert="horz" wrap="square" lIns="54000" tIns="54000" rIns="54000" bIns="54000" numCol="1" rtlCol="0" anchor="t" anchorCtr="0" compatLnSpc="1">
            <a:prstTxWarp prst="textNoShape">
              <a:avLst/>
            </a:prstTxWarp>
            <a:spAutoFit/>
          </a:bodyPr>
          <a:lstStyle/>
          <a:p>
            <a:pPr algn="ctr" defTabSz="1042988" fontAlgn="base">
              <a:spcBef>
                <a:spcPct val="0"/>
              </a:spcBef>
              <a:spcAft>
                <a:spcPct val="0"/>
              </a:spcAft>
            </a:pPr>
            <a:endParaRPr lang="en-GB" sz="900" dirty="0">
              <a:latin typeface="Arial" panose="020B0604020202020204" pitchFamily="34" charset="0"/>
            </a:endParaRPr>
          </a:p>
        </p:txBody>
      </p:sp>
    </p:spTree>
    <p:extLst>
      <p:ext uri="{BB962C8B-B14F-4D97-AF65-F5344CB8AC3E}">
        <p14:creationId xmlns:p14="http://schemas.microsoft.com/office/powerpoint/2010/main" val="342106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70144" y="617258"/>
            <a:ext cx="8005073" cy="775597"/>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RESPONSIBILITY AND LIMITATIONS</a:t>
            </a:r>
          </a:p>
          <a:p>
            <a:pPr defTabSz="914018">
              <a:lnSpc>
                <a:spcPct val="90000"/>
              </a:lnSpc>
              <a:defRPr/>
            </a:pPr>
            <a:endParaRPr lang="en-GB" sz="2800" b="1" kern="0" dirty="0">
              <a:solidFill>
                <a:srgbClr val="7030A0"/>
              </a:solidFill>
              <a:latin typeface="Arial" panose="020B0604020202020204" pitchFamily="34" charset="0"/>
              <a:ea typeface="+mj-ea"/>
              <a:cs typeface="Arial" panose="020B0604020202020204" pitchFamily="34" charset="0"/>
            </a:endParaRPr>
          </a:p>
        </p:txBody>
      </p:sp>
      <p:graphicFrame>
        <p:nvGraphicFramePr>
          <p:cNvPr id="34" name="Overview"/>
          <p:cNvGraphicFramePr>
            <a:graphicFrameLocks noGrp="1"/>
          </p:cNvGraphicFramePr>
          <p:nvPr>
            <p:extLst>
              <p:ext uri="{D42A27DB-BD31-4B8C-83A1-F6EECF244321}">
                <p14:modId xmlns:p14="http://schemas.microsoft.com/office/powerpoint/2010/main" val="3489165491"/>
              </p:ext>
            </p:extLst>
          </p:nvPr>
        </p:nvGraphicFramePr>
        <p:xfrm>
          <a:off x="562580" y="1157756"/>
          <a:ext cx="8000084" cy="2698047"/>
        </p:xfrm>
        <a:graphic>
          <a:graphicData uri="http://schemas.openxmlformats.org/drawingml/2006/table">
            <a:tbl>
              <a:tblPr/>
              <a:tblGrid>
                <a:gridCol w="8000084">
                  <a:extLst>
                    <a:ext uri="{9D8B030D-6E8A-4147-A177-3AD203B41FA5}">
                      <a16:colId xmlns:a16="http://schemas.microsoft.com/office/drawing/2014/main" val="20000"/>
                    </a:ext>
                  </a:extLst>
                </a:gridCol>
              </a:tblGrid>
              <a:tr h="168676">
                <a:tc>
                  <a:txBody>
                    <a:bodyPr/>
                    <a:lstStyle/>
                    <a:p>
                      <a:pPr marL="0" marR="0" lvl="0" indent="0" algn="l" defTabSz="995363" rtl="0" eaLnBrk="1" fontAlgn="base" latinLnBrk="0" hangingPunct="1">
                        <a:lnSpc>
                          <a:spcPct val="110000"/>
                        </a:lnSpc>
                        <a:spcBef>
                          <a:spcPct val="0"/>
                        </a:spcBef>
                        <a:spcAft>
                          <a:spcPct val="0"/>
                        </a:spcAft>
                        <a:buClrTx/>
                        <a:buSzTx/>
                        <a:buFontTx/>
                        <a:buNone/>
                        <a:tabLst>
                          <a:tab pos="3592513" algn="r"/>
                          <a:tab pos="6997700" algn="r"/>
                        </a:tabLst>
                      </a:pPr>
                      <a:endParaRPr kumimoji="0" lang="en-GB"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46176" marR="46176" marT="48978" marB="4897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10000"/>
                  </a:ext>
                </a:extLst>
              </a:tr>
              <a:tr h="2445468">
                <a:tc>
                  <a:txBody>
                    <a:bodyPr/>
                    <a:lstStyle/>
                    <a:p>
                      <a:pPr marL="0" marR="0" lvl="0" indent="0" algn="l" defTabSz="995363" rtl="0" eaLnBrk="1" fontAlgn="base" latinLnBrk="0" hangingPunct="1">
                        <a:lnSpc>
                          <a:spcPct val="100000"/>
                        </a:lnSpc>
                        <a:spcBef>
                          <a:spcPct val="50000"/>
                        </a:spcBef>
                        <a:spcAft>
                          <a:spcPct val="0"/>
                        </a:spcAft>
                        <a:buClrTx/>
                        <a:buSzTx/>
                        <a:buFontTx/>
                        <a:buNone/>
                        <a:tabLst/>
                      </a:pPr>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The responsibility for a sound system of internal controls rests with the management and governing body of Glen Housing Association.  Work performed by Quinn Services should not be relied upon to identify all the control strengths and the weaknesses that may exist. Neither should internal audit work be relied upon to identify all circumstances of fraud or irregularity, should there be any, although the audit procedures have been designed so that any material irregularity has a reasonable probability of discovery.  Even sound systems of internal control may not be proof against collusive fraud.</a:t>
                      </a:r>
                    </a:p>
                    <a:p>
                      <a:pPr marL="0" marR="0" lvl="0" indent="0" algn="l" defTabSz="995363" rtl="0" eaLnBrk="1" fontAlgn="base" latinLnBrk="0" hangingPunct="1">
                        <a:lnSpc>
                          <a:spcPct val="100000"/>
                        </a:lnSpc>
                        <a:spcBef>
                          <a:spcPct val="50000"/>
                        </a:spcBef>
                        <a:spcAft>
                          <a:spcPct val="0"/>
                        </a:spcAft>
                        <a:buClrTx/>
                        <a:buSzTx/>
                        <a:buFontTx/>
                        <a:buNone/>
                        <a:tabLst/>
                      </a:pPr>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Responsibility will be placed on management to provide Quinn Services with full access to staff and all relevant documentation - as required for each individual audit.  The matters documented in the internal audit reports will be only those that come to the attention of Quinn Services during the course of the internal audit’s fieldwork.</a:t>
                      </a:r>
                    </a:p>
                    <a:p>
                      <a:r>
                        <a:rPr lang="en-GB" sz="1100" kern="0" dirty="0">
                          <a:solidFill>
                            <a:schemeClr val="tx1"/>
                          </a:solidFill>
                          <a:latin typeface="Arial" panose="020B0604020202020204" pitchFamily="34" charset="0"/>
                          <a:ea typeface="+mn-ea"/>
                          <a:cs typeface="Arial" panose="020B0604020202020204" pitchFamily="34" charset="0"/>
                        </a:rPr>
                        <a:t> </a:t>
                      </a:r>
                    </a:p>
                    <a:p>
                      <a:r>
                        <a:rPr lang="en-GB" sz="1100" kern="0" dirty="0">
                          <a:solidFill>
                            <a:schemeClr val="tx1"/>
                          </a:solidFill>
                          <a:latin typeface="Arial" panose="020B0604020202020204" pitchFamily="34" charset="0"/>
                          <a:ea typeface="+mn-ea"/>
                          <a:cs typeface="Arial" panose="020B0604020202020204" pitchFamily="34" charset="0"/>
                        </a:rPr>
                        <a:t>The internal audit reports will be prepared solely for Glen Housing Association's use and are not prepared for any other purpose.</a:t>
                      </a:r>
                    </a:p>
                  </a:txBody>
                  <a:tcPr marL="78177" marR="78177" marT="41460" marB="414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12</a:t>
            </a:fld>
            <a:endParaRPr lang="en-GB" dirty="0"/>
          </a:p>
        </p:txBody>
      </p:sp>
    </p:spTree>
    <p:extLst>
      <p:ext uri="{BB962C8B-B14F-4D97-AF65-F5344CB8AC3E}">
        <p14:creationId xmlns:p14="http://schemas.microsoft.com/office/powerpoint/2010/main" val="90815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2</a:t>
            </a:fld>
            <a:endParaRPr lang="en-GB" dirty="0"/>
          </a:p>
        </p:txBody>
      </p:sp>
      <p:sp>
        <p:nvSpPr>
          <p:cNvPr id="17" name="Rectangle 9"/>
          <p:cNvSpPr txBox="1">
            <a:spLocks noChangeArrowheads="1"/>
          </p:cNvSpPr>
          <p:nvPr/>
        </p:nvSpPr>
        <p:spPr bwMode="auto">
          <a:xfrm>
            <a:off x="570144" y="617258"/>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CONTENTS</a:t>
            </a:r>
          </a:p>
        </p:txBody>
      </p:sp>
      <p:graphicFrame>
        <p:nvGraphicFramePr>
          <p:cNvPr id="22" name="PageNumbers"/>
          <p:cNvGraphicFramePr>
            <a:graphicFrameLocks noGrp="1"/>
          </p:cNvGraphicFramePr>
          <p:nvPr>
            <p:extLst>
              <p:ext uri="{D42A27DB-BD31-4B8C-83A1-F6EECF244321}">
                <p14:modId xmlns:p14="http://schemas.microsoft.com/office/powerpoint/2010/main" val="2945827138"/>
              </p:ext>
            </p:extLst>
          </p:nvPr>
        </p:nvGraphicFramePr>
        <p:xfrm>
          <a:off x="570144" y="1750868"/>
          <a:ext cx="3493645" cy="2967642"/>
        </p:xfrm>
        <a:graphic>
          <a:graphicData uri="http://schemas.openxmlformats.org/drawingml/2006/table">
            <a:tbl>
              <a:tblPr/>
              <a:tblGrid>
                <a:gridCol w="2845573">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300167">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Title</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defRPr/>
                      </a:pPr>
                      <a:r>
                        <a:rPr kumimoji="0" lang="en-GB" sz="11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No. </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4166121059"/>
                  </a:ext>
                </a:extLst>
              </a:tr>
              <a:tr h="300167">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Introduction </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defRPr/>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8709019"/>
                  </a:ext>
                </a:extLst>
              </a:tr>
              <a:tr h="300167">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Proposed Staffing</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defRPr/>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3508484"/>
                  </a:ext>
                </a:extLst>
              </a:tr>
              <a:tr h="339910">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Internal Audit Plan </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6941">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Summary of Internal Audit </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1767055"/>
                  </a:ext>
                </a:extLst>
              </a:tr>
              <a:tr h="326941">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Detailed Plan </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7 - 8</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2227920"/>
                  </a:ext>
                </a:extLst>
              </a:tr>
              <a:tr h="357783">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2400" marR="0" lvl="0" indent="-152400" algn="l" defTabSz="1042988" rtl="0" eaLnBrk="0" fontAlgn="base" latinLnBrk="0" hangingPunct="0">
                        <a:lnSpc>
                          <a:spcPct val="100000"/>
                        </a:lnSpc>
                        <a:spcBef>
                          <a:spcPct val="30000"/>
                        </a:spcBef>
                        <a:spcAft>
                          <a:spcPct val="0"/>
                        </a:spcAft>
                        <a:buClrTx/>
                        <a:buSzTx/>
                        <a:buFont typeface="Gill Sans MT" pitchFamily="34" charset="0"/>
                        <a:buNone/>
                        <a:tabLst>
                          <a:tab pos="185738" algn="l"/>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Internal Audit Assessment</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9 - 10</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7783">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2400" marR="0" lvl="0" indent="-152400" algn="l" defTabSz="1042988" rtl="0" eaLnBrk="0" fontAlgn="base" latinLnBrk="0" hangingPunct="0">
                        <a:lnSpc>
                          <a:spcPct val="100000"/>
                        </a:lnSpc>
                        <a:spcBef>
                          <a:spcPct val="30000"/>
                        </a:spcBef>
                        <a:spcAft>
                          <a:spcPct val="0"/>
                        </a:spcAft>
                        <a:buClrTx/>
                        <a:buSzTx/>
                        <a:buFont typeface="Gill Sans MT" pitchFamily="34" charset="0"/>
                        <a:buNone/>
                        <a:tabLst>
                          <a:tab pos="182563" algn="l"/>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Overall Assurance Level</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7783">
                <a:tc>
                  <a:txBody>
                    <a:bodyPr/>
                    <a:lstStyle/>
                    <a:p>
                      <a:pPr marL="152400" marR="0" lvl="0" indent="-152400" algn="l" defTabSz="1042988" rtl="0" eaLnBrk="0" fontAlgn="base" latinLnBrk="0" hangingPunct="0">
                        <a:lnSpc>
                          <a:spcPct val="100000"/>
                        </a:lnSpc>
                        <a:spcBef>
                          <a:spcPct val="30000"/>
                        </a:spcBef>
                        <a:spcAft>
                          <a:spcPct val="0"/>
                        </a:spcAft>
                        <a:buClrTx/>
                        <a:buSzTx/>
                        <a:buFont typeface="Gill Sans MT" pitchFamily="34" charset="0"/>
                        <a:buNone/>
                        <a:tabLst>
                          <a:tab pos="182563" algn="l"/>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Responsibility and Limitations </a:t>
                      </a:r>
                    </a:p>
                  </a:txBody>
                  <a:tcPr marL="71293" marR="71293" marT="38499" marB="384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a:t>
                      </a:r>
                    </a:p>
                  </a:txBody>
                  <a:tcPr marL="71293" marR="71293" marT="38499" marB="38499"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5663543"/>
                  </a:ext>
                </a:extLst>
              </a:tr>
            </a:tbl>
          </a:graphicData>
        </a:graphic>
      </p:graphicFrame>
      <p:graphicFrame>
        <p:nvGraphicFramePr>
          <p:cNvPr id="24" name="ReportStatus"/>
          <p:cNvGraphicFramePr>
            <a:graphicFrameLocks noGrp="1"/>
          </p:cNvGraphicFramePr>
          <p:nvPr>
            <p:extLst>
              <p:ext uri="{D42A27DB-BD31-4B8C-83A1-F6EECF244321}">
                <p14:modId xmlns:p14="http://schemas.microsoft.com/office/powerpoint/2010/main" val="979421344"/>
              </p:ext>
            </p:extLst>
          </p:nvPr>
        </p:nvGraphicFramePr>
        <p:xfrm>
          <a:off x="5121867" y="3909083"/>
          <a:ext cx="3410575" cy="840269"/>
        </p:xfrm>
        <a:graphic>
          <a:graphicData uri="http://schemas.openxmlformats.org/drawingml/2006/table">
            <a:tbl>
              <a:tblPr/>
              <a:tblGrid>
                <a:gridCol w="1806809">
                  <a:extLst>
                    <a:ext uri="{9D8B030D-6E8A-4147-A177-3AD203B41FA5}">
                      <a16:colId xmlns:a16="http://schemas.microsoft.com/office/drawing/2014/main" val="20000"/>
                    </a:ext>
                  </a:extLst>
                </a:gridCol>
                <a:gridCol w="1603766">
                  <a:extLst>
                    <a:ext uri="{9D8B030D-6E8A-4147-A177-3AD203B41FA5}">
                      <a16:colId xmlns:a16="http://schemas.microsoft.com/office/drawing/2014/main" val="20001"/>
                    </a:ext>
                  </a:extLst>
                </a:gridCol>
              </a:tblGrid>
              <a:tr h="263503">
                <a:tc gridSpan="2">
                  <a:txBody>
                    <a:bodyPr/>
                    <a:lstStyle>
                      <a:defPPr>
                        <a:defRPr lang="en-US"/>
                      </a:defPPr>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l" defTabSz="1042988" rtl="0" eaLnBrk="1" fontAlgn="base" latinLnBrk="0" hangingPunct="1">
                        <a:lnSpc>
                          <a:spcPct val="110000"/>
                        </a:lnSpc>
                        <a:spcBef>
                          <a:spcPct val="100000"/>
                        </a:spcBef>
                        <a:spcAft>
                          <a:spcPct val="0"/>
                        </a:spcAft>
                        <a:buClrTx/>
                        <a:buSzTx/>
                        <a:buFontTx/>
                        <a:buNone/>
                        <a:tabLst>
                          <a:tab pos="2963863" algn="r"/>
                          <a:tab pos="6192838" algn="r"/>
                          <a:tab pos="9329738" algn="r"/>
                        </a:tabLst>
                      </a:pPr>
                      <a:r>
                        <a:rPr kumimoji="0" lang="en-GB" sz="11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PLAN STATUS</a:t>
                      </a:r>
                    </a:p>
                  </a:txBody>
                  <a:tcPr marL="46176" marR="46176" marT="48978" marB="489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hMerge="1">
                  <a:txBody>
                    <a:bodyPr/>
                    <a:lstStyle>
                      <a:defPPr>
                        <a:defRPr lang="en-US"/>
                      </a:defPPr>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r" defTabSz="1042988" rtl="0" eaLnBrk="1" fontAlgn="base" latinLnBrk="0" hangingPunct="1">
                        <a:lnSpc>
                          <a:spcPct val="110000"/>
                        </a:lnSpc>
                        <a:spcBef>
                          <a:spcPct val="100000"/>
                        </a:spcBef>
                        <a:spcAft>
                          <a:spcPct val="0"/>
                        </a:spcAft>
                        <a:buClrTx/>
                        <a:buSzTx/>
                        <a:buFontTx/>
                        <a:buNone/>
                        <a:tabLst>
                          <a:tab pos="2963863" algn="r"/>
                          <a:tab pos="6192838" algn="r"/>
                          <a:tab pos="9329738" algn="r"/>
                        </a:tabLst>
                      </a:pPr>
                      <a:endParaRPr kumimoji="0" lang="en-GB" sz="900" b="1" i="0" u="none" strike="noStrike" cap="none" normalizeH="0" baseline="0" dirty="0">
                        <a:ln>
                          <a:noFill/>
                        </a:ln>
                        <a:solidFill>
                          <a:schemeClr val="bg1"/>
                        </a:solidFill>
                        <a:effectLst/>
                        <a:latin typeface="Trebuchet MS" pitchFamily="34" charset="0"/>
                      </a:endParaRPr>
                    </a:p>
                  </a:txBody>
                  <a:tcPr marL="54000" marR="54000" marT="54000" marB="54000" horzOverflow="overflow">
                    <a:lnL>
                      <a:noFill/>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8289">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 plan issued:</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a:t>
                      </a:r>
                      <a:r>
                        <a:rPr kumimoji="0" lang="en-GB" sz="11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th</a:t>
                      </a: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January 2023</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66">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1" i="0" u="none" strike="noStrike" cap="none" normalizeH="0" baseline="0" dirty="0">
                          <a:ln>
                            <a:noFill/>
                          </a:ln>
                          <a:solidFill>
                            <a:schemeClr val="accent5">
                              <a:lumMod val="10000"/>
                            </a:schemeClr>
                          </a:solidFill>
                          <a:effectLst/>
                          <a:latin typeface="Arial" panose="020B0604020202020204" pitchFamily="34" charset="0"/>
                          <a:cs typeface="Arial" panose="020B0604020202020204" pitchFamily="34" charset="0"/>
                        </a:rPr>
                        <a:t>Final plan issued:</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1" i="0" u="none" strike="noStrike" cap="none" normalizeH="0" baseline="0" dirty="0">
                          <a:ln>
                            <a:noFill/>
                          </a:ln>
                          <a:solidFill>
                            <a:schemeClr val="accent5">
                              <a:lumMod val="10000"/>
                            </a:schemeClr>
                          </a:solidFill>
                          <a:effectLst/>
                          <a:latin typeface="Arial" panose="020B0604020202020204" pitchFamily="34" charset="0"/>
                          <a:cs typeface="Arial" panose="020B0604020202020204" pitchFamily="34" charset="0"/>
                        </a:rPr>
                        <a:t> </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 name="Group 461">
            <a:extLst>
              <a:ext uri="{FF2B5EF4-FFF2-40B4-BE49-F238E27FC236}">
                <a16:creationId xmlns:a16="http://schemas.microsoft.com/office/drawing/2014/main" id="{FC33B1EB-7112-3B40-9EF5-EFB74C2A6140}"/>
              </a:ext>
            </a:extLst>
          </p:cNvPr>
          <p:cNvGraphicFramePr>
            <a:graphicFrameLocks noGrp="1"/>
          </p:cNvGraphicFramePr>
          <p:nvPr>
            <p:extLst>
              <p:ext uri="{D42A27DB-BD31-4B8C-83A1-F6EECF244321}">
                <p14:modId xmlns:p14="http://schemas.microsoft.com/office/powerpoint/2010/main" val="3325415716"/>
              </p:ext>
            </p:extLst>
          </p:nvPr>
        </p:nvGraphicFramePr>
        <p:xfrm>
          <a:off x="5119610" y="1750868"/>
          <a:ext cx="3412832" cy="916696"/>
        </p:xfrm>
        <a:graphic>
          <a:graphicData uri="http://schemas.openxmlformats.org/drawingml/2006/table">
            <a:tbl>
              <a:tblPr/>
              <a:tblGrid>
                <a:gridCol w="1662190">
                  <a:extLst>
                    <a:ext uri="{9D8B030D-6E8A-4147-A177-3AD203B41FA5}">
                      <a16:colId xmlns:a16="http://schemas.microsoft.com/office/drawing/2014/main" val="20000"/>
                    </a:ext>
                  </a:extLst>
                </a:gridCol>
                <a:gridCol w="1750642">
                  <a:extLst>
                    <a:ext uri="{9D8B030D-6E8A-4147-A177-3AD203B41FA5}">
                      <a16:colId xmlns:a16="http://schemas.microsoft.com/office/drawing/2014/main" val="20001"/>
                    </a:ext>
                  </a:extLst>
                </a:gridCol>
              </a:tblGrid>
              <a:tr h="262675">
                <a:tc gridSpan="2">
                  <a:txBody>
                    <a:bodyPr/>
                    <a:lstStyle>
                      <a:defPPr>
                        <a:defRPr lang="en-US"/>
                      </a:defPPr>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l" defTabSz="1042988" rtl="0" eaLnBrk="1" fontAlgn="base" latinLnBrk="0" hangingPunct="1">
                        <a:lnSpc>
                          <a:spcPct val="110000"/>
                        </a:lnSpc>
                        <a:spcBef>
                          <a:spcPct val="100000"/>
                        </a:spcBef>
                        <a:spcAft>
                          <a:spcPct val="0"/>
                        </a:spcAft>
                        <a:buClrTx/>
                        <a:buSzTx/>
                        <a:buFontTx/>
                        <a:buNone/>
                        <a:tabLst>
                          <a:tab pos="2963863" algn="r"/>
                          <a:tab pos="6192838" algn="r"/>
                          <a:tab pos="9329738" algn="r"/>
                        </a:tabLst>
                      </a:pPr>
                      <a:r>
                        <a:rPr kumimoji="0" lang="en-GB" sz="11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REPORT ISSUED TO</a:t>
                      </a:r>
                    </a:p>
                  </a:txBody>
                  <a:tcPr marL="46176" marR="46176" marT="48978" marB="489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hMerge="1">
                  <a:txBody>
                    <a:bodyPr/>
                    <a:lstStyle>
                      <a:defPPr>
                        <a:defRPr lang="en-US"/>
                      </a:defPPr>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r" defTabSz="1042988" rtl="0" eaLnBrk="1" fontAlgn="base" latinLnBrk="0" hangingPunct="1">
                        <a:lnSpc>
                          <a:spcPct val="110000"/>
                        </a:lnSpc>
                        <a:spcBef>
                          <a:spcPct val="100000"/>
                        </a:spcBef>
                        <a:spcAft>
                          <a:spcPct val="0"/>
                        </a:spcAft>
                        <a:buClrTx/>
                        <a:buSzTx/>
                        <a:buFontTx/>
                        <a:buNone/>
                        <a:tabLst>
                          <a:tab pos="2963863" algn="r"/>
                          <a:tab pos="6192838" algn="r"/>
                          <a:tab pos="9329738" algn="r"/>
                        </a:tabLst>
                      </a:pPr>
                      <a:endParaRPr kumimoji="0" lang="en-GB" sz="900" b="1" i="0" u="none" strike="noStrike" cap="none" normalizeH="0" baseline="0" dirty="0">
                        <a:ln>
                          <a:noFill/>
                        </a:ln>
                        <a:solidFill>
                          <a:schemeClr val="bg1"/>
                        </a:solidFill>
                        <a:effectLst/>
                        <a:latin typeface="Trebuchet MS" pitchFamily="34" charset="0"/>
                      </a:endParaRPr>
                    </a:p>
                  </a:txBody>
                  <a:tcPr marL="54000" marR="54000" marT="54000" marB="54000" horzOverflow="overflow">
                    <a:lnL>
                      <a:noFill/>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2525">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Anne Dickie</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Director </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8615175"/>
                  </a:ext>
                </a:extLst>
              </a:tr>
              <a:tr h="257352">
                <a:tc gridSpan="2">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Members of the Board of Management</a:t>
                      </a:r>
                    </a:p>
                  </a:txBody>
                  <a:tcPr marL="71293" marR="71293" marT="59229" marB="592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1042988" rtl="0" eaLnBrk="0" fontAlgn="base" latinLnBrk="0" hangingPunct="0">
                        <a:lnSpc>
                          <a:spcPct val="100000"/>
                        </a:lnSpc>
                        <a:spcBef>
                          <a:spcPct val="30000"/>
                        </a:spcBef>
                        <a:spcAft>
                          <a:spcPct val="0"/>
                        </a:spcAft>
                        <a:buClrTx/>
                        <a:buSzTx/>
                        <a:buFont typeface="Gill Sans MT" pitchFamily="34" charset="0"/>
                        <a:buNone/>
                        <a:tabLst/>
                      </a:pPr>
                      <a:endParaRPr kumimoji="0" lang="en-GB" sz="900" b="0" i="0" u="none" strike="noStrike" cap="none" normalizeH="0" baseline="0" dirty="0">
                        <a:ln>
                          <a:noFill/>
                        </a:ln>
                        <a:solidFill>
                          <a:srgbClr val="786860"/>
                        </a:solidFill>
                        <a:effectLst/>
                        <a:latin typeface="Trebuchet MS" pitchFamily="34" charset="0"/>
                      </a:endParaRPr>
                    </a:p>
                  </a:txBody>
                  <a:tcPr marL="71293" marR="71293" marT="59229" marB="59229" horzOverflow="overflow">
                    <a:lnL w="12700" cap="flat" cmpd="sng" algn="ctr">
                      <a:solidFill>
                        <a:schemeClr val="bg1"/>
                      </a:solidFill>
                      <a:prstDash val="solid"/>
                      <a:round/>
                      <a:headEnd type="none" w="med" len="med"/>
                      <a:tailEnd type="none" w="med" len="med"/>
                    </a:lnL>
                    <a:lnR w="3175" cap="flat" cmpd="sng" algn="ctr">
                      <a:solidFill>
                        <a:schemeClr val="bg2"/>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EEE8E5"/>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44765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9"/>
          <p:cNvSpPr txBox="1">
            <a:spLocks noChangeArrowheads="1"/>
          </p:cNvSpPr>
          <p:nvPr/>
        </p:nvSpPr>
        <p:spPr bwMode="auto">
          <a:xfrm>
            <a:off x="570144" y="617258"/>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INTRODUCTION</a:t>
            </a:r>
          </a:p>
        </p:txBody>
      </p:sp>
      <p:sp>
        <p:nvSpPr>
          <p:cNvPr id="2" name="Slide Number Placeholder 1">
            <a:extLst>
              <a:ext uri="{FF2B5EF4-FFF2-40B4-BE49-F238E27FC236}">
                <a16:creationId xmlns:a16="http://schemas.microsoft.com/office/drawing/2014/main" id="{86328641-9BC1-7348-91B2-47A97271D17F}"/>
              </a:ext>
            </a:extLst>
          </p:cNvPr>
          <p:cNvSpPr>
            <a:spLocks noGrp="1"/>
          </p:cNvSpPr>
          <p:nvPr>
            <p:ph type="sldNum" sz="quarter" idx="12"/>
          </p:nvPr>
        </p:nvSpPr>
        <p:spPr/>
        <p:txBody>
          <a:bodyPr/>
          <a:lstStyle/>
          <a:p>
            <a:fld id="{49CD7084-64EB-B94F-BA8B-10C225D378BF}" type="slidenum">
              <a:rPr lang="en-GB" smtClean="0"/>
              <a:pPr/>
              <a:t>3</a:t>
            </a:fld>
            <a:endParaRPr lang="en-GB" dirty="0"/>
          </a:p>
        </p:txBody>
      </p:sp>
      <p:graphicFrame>
        <p:nvGraphicFramePr>
          <p:cNvPr id="17" name="Overview">
            <a:extLst>
              <a:ext uri="{FF2B5EF4-FFF2-40B4-BE49-F238E27FC236}">
                <a16:creationId xmlns:a16="http://schemas.microsoft.com/office/drawing/2014/main" id="{82526F8E-B52D-5B4B-A6D7-70F1160FDD49}"/>
              </a:ext>
            </a:extLst>
          </p:cNvPr>
          <p:cNvGraphicFramePr>
            <a:graphicFrameLocks noGrp="1"/>
          </p:cNvGraphicFramePr>
          <p:nvPr>
            <p:extLst>
              <p:ext uri="{D42A27DB-BD31-4B8C-83A1-F6EECF244321}">
                <p14:modId xmlns:p14="http://schemas.microsoft.com/office/powerpoint/2010/main" val="4047915781"/>
              </p:ext>
            </p:extLst>
          </p:nvPr>
        </p:nvGraphicFramePr>
        <p:xfrm>
          <a:off x="562580" y="1157756"/>
          <a:ext cx="8000084" cy="3894039"/>
        </p:xfrm>
        <a:graphic>
          <a:graphicData uri="http://schemas.openxmlformats.org/drawingml/2006/table">
            <a:tbl>
              <a:tblPr/>
              <a:tblGrid>
                <a:gridCol w="8000084">
                  <a:extLst>
                    <a:ext uri="{9D8B030D-6E8A-4147-A177-3AD203B41FA5}">
                      <a16:colId xmlns:a16="http://schemas.microsoft.com/office/drawing/2014/main" val="20000"/>
                    </a:ext>
                  </a:extLst>
                </a:gridCol>
              </a:tblGrid>
              <a:tr h="240115">
                <a:tc>
                  <a:txBody>
                    <a:bodyPr/>
                    <a:lstStyle/>
                    <a:p>
                      <a:pPr marL="0" marR="0" lvl="0" indent="0" algn="l" defTabSz="995363" rtl="0" eaLnBrk="1" fontAlgn="base" latinLnBrk="0" hangingPunct="1">
                        <a:lnSpc>
                          <a:spcPct val="110000"/>
                        </a:lnSpc>
                        <a:spcBef>
                          <a:spcPct val="0"/>
                        </a:spcBef>
                        <a:spcAft>
                          <a:spcPct val="0"/>
                        </a:spcAft>
                        <a:buClrTx/>
                        <a:buSzTx/>
                        <a:buFontTx/>
                        <a:buNone/>
                        <a:tabLst>
                          <a:tab pos="3592513" algn="r"/>
                          <a:tab pos="6997700" algn="r"/>
                        </a:tabLst>
                      </a:pPr>
                      <a:endParaRPr kumimoji="0" lang="en-GB"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46176" marR="46176" marT="48978" marB="4897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10000"/>
                  </a:ext>
                </a:extLst>
              </a:tr>
              <a:tr h="2789753">
                <a:tc>
                  <a:txBody>
                    <a:bodyPr/>
                    <a:lstStyle/>
                    <a:p>
                      <a:pPr algn="just"/>
                      <a:endParaRPr lang="en-GB" sz="1100" kern="0" dirty="0">
                        <a:solidFill>
                          <a:schemeClr val="tx1"/>
                        </a:solidFill>
                        <a:latin typeface="Arial" panose="020B0604020202020204" pitchFamily="34" charset="0"/>
                        <a:ea typeface="+mn-ea"/>
                        <a:cs typeface="Arial" panose="020B0604020202020204" pitchFamily="34" charset="0"/>
                      </a:endParaRPr>
                    </a:p>
                    <a:p>
                      <a:pPr algn="just"/>
                      <a:r>
                        <a:rPr lang="en-GB" sz="1100" kern="0" dirty="0">
                          <a:solidFill>
                            <a:schemeClr val="tx1"/>
                          </a:solidFill>
                          <a:latin typeface="Arial" panose="020B0604020202020204" pitchFamily="34" charset="0"/>
                          <a:ea typeface="+mn-ea"/>
                          <a:cs typeface="Arial" panose="020B0604020202020204" pitchFamily="34" charset="0"/>
                        </a:rPr>
                        <a:t>Quinn Internal Audit Services Ltd has been appointed as internal auditors to Glen Housing Association to provide the Board of Management, the Director and other managers with assurance on the adequacy of internal control arrangements, including risk management and governance.</a:t>
                      </a:r>
                    </a:p>
                    <a:p>
                      <a:pPr algn="just"/>
                      <a:endParaRPr lang="en-GB" sz="1100" kern="0" dirty="0">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defRPr/>
                      </a:pPr>
                      <a:r>
                        <a:rPr lang="en-GB" sz="1100" kern="0" dirty="0">
                          <a:latin typeface="Arial" panose="020B0604020202020204" pitchFamily="34" charset="0"/>
                          <a:cs typeface="Arial" panose="020B0604020202020204" pitchFamily="34" charset="0"/>
                        </a:rPr>
                        <a:t>The main objective of the internal audit activity that will be completed by Quinn Internal Audit Services Ltd (Quinn Services) is to provide an objective evaluation of, and opinion on, the overall adequacy and effectiveness of Glen Housing Association’s framework of governance, risk management and control.  </a:t>
                      </a:r>
                      <a:endParaRPr lang="en-GB" sz="1100" kern="0" dirty="0">
                        <a:solidFill>
                          <a:schemeClr val="tx1"/>
                        </a:solidFill>
                        <a:latin typeface="Arial" panose="020B0604020202020204" pitchFamily="34" charset="0"/>
                        <a:ea typeface="+mn-ea"/>
                        <a:cs typeface="Arial" panose="020B0604020202020204" pitchFamily="34" charset="0"/>
                      </a:endParaRPr>
                    </a:p>
                    <a:p>
                      <a:pPr algn="just"/>
                      <a:endParaRPr lang="en-GB" sz="1100" kern="0" dirty="0">
                        <a:solidFill>
                          <a:schemeClr val="tx1"/>
                        </a:solidFill>
                        <a:latin typeface="Arial" panose="020B0604020202020204" pitchFamily="34" charset="0"/>
                        <a:ea typeface="+mn-ea"/>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r>
                        <a:rPr lang="en-GB" sz="1100" kern="0" dirty="0">
                          <a:solidFill>
                            <a:schemeClr val="tx1"/>
                          </a:solidFill>
                          <a:latin typeface="Arial" panose="020B0604020202020204" pitchFamily="34" charset="0"/>
                          <a:ea typeface="+mn-ea"/>
                          <a:cs typeface="Arial" panose="020B0604020202020204" pitchFamily="34" charset="0"/>
                        </a:rPr>
                        <a:t>The type of audits undertaken will be: - </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78177" marR="78177" marT="41460" marB="414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8" name="Object 17">
            <a:extLst>
              <a:ext uri="{FF2B5EF4-FFF2-40B4-BE49-F238E27FC236}">
                <a16:creationId xmlns:a16="http://schemas.microsoft.com/office/drawing/2014/main" id="{F5C436BE-FC94-5B44-BD9A-E241A5D7F444}"/>
              </a:ext>
            </a:extLst>
          </p:cNvPr>
          <p:cNvGraphicFramePr>
            <a:graphicFrameLocks noChangeAspect="1"/>
          </p:cNvGraphicFramePr>
          <p:nvPr>
            <p:extLst>
              <p:ext uri="{D42A27DB-BD31-4B8C-83A1-F6EECF244321}">
                <p14:modId xmlns:p14="http://schemas.microsoft.com/office/powerpoint/2010/main" val="3381600258"/>
              </p:ext>
            </p:extLst>
          </p:nvPr>
        </p:nvGraphicFramePr>
        <p:xfrm>
          <a:off x="581336" y="3360923"/>
          <a:ext cx="6333814" cy="1562100"/>
        </p:xfrm>
        <a:graphic>
          <a:graphicData uri="http://schemas.openxmlformats.org/presentationml/2006/ole">
            <mc:AlternateContent xmlns:mc="http://schemas.openxmlformats.org/markup-compatibility/2006">
              <mc:Choice xmlns:v="urn:schemas-microsoft-com:vml" Requires="v">
                <p:oleObj name="Document" r:id="rId2" imgW="5943600" imgH="1562100" progId="Word.Document.12">
                  <p:embed/>
                </p:oleObj>
              </mc:Choice>
              <mc:Fallback>
                <p:oleObj name="Document" r:id="rId2" imgW="5943600" imgH="1562100" progId="Word.Document.12">
                  <p:embed/>
                  <p:pic>
                    <p:nvPicPr>
                      <p:cNvPr id="0" name=""/>
                      <p:cNvPicPr/>
                      <p:nvPr/>
                    </p:nvPicPr>
                    <p:blipFill>
                      <a:blip r:embed="rId3"/>
                      <a:stretch>
                        <a:fillRect/>
                      </a:stretch>
                    </p:blipFill>
                    <p:spPr>
                      <a:xfrm>
                        <a:off x="581336" y="3360923"/>
                        <a:ext cx="6333814" cy="1562100"/>
                      </a:xfrm>
                      <a:prstGeom prst="rect">
                        <a:avLst/>
                      </a:prstGeom>
                    </p:spPr>
                  </p:pic>
                </p:oleObj>
              </mc:Fallback>
            </mc:AlternateContent>
          </a:graphicData>
        </a:graphic>
      </p:graphicFrame>
    </p:spTree>
    <p:extLst>
      <p:ext uri="{BB962C8B-B14F-4D97-AF65-F5344CB8AC3E}">
        <p14:creationId xmlns:p14="http://schemas.microsoft.com/office/powerpoint/2010/main" val="119362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9"/>
          <p:cNvSpPr txBox="1">
            <a:spLocks noChangeArrowheads="1"/>
          </p:cNvSpPr>
          <p:nvPr/>
        </p:nvSpPr>
        <p:spPr bwMode="auto">
          <a:xfrm>
            <a:off x="570144" y="617258"/>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PROPOSED STAFFING </a:t>
            </a:r>
          </a:p>
        </p:txBody>
      </p:sp>
      <p:sp>
        <p:nvSpPr>
          <p:cNvPr id="2" name="Slide Number Placeholder 1">
            <a:extLst>
              <a:ext uri="{FF2B5EF4-FFF2-40B4-BE49-F238E27FC236}">
                <a16:creationId xmlns:a16="http://schemas.microsoft.com/office/drawing/2014/main" id="{86328641-9BC1-7348-91B2-47A97271D17F}"/>
              </a:ext>
            </a:extLst>
          </p:cNvPr>
          <p:cNvSpPr>
            <a:spLocks noGrp="1"/>
          </p:cNvSpPr>
          <p:nvPr>
            <p:ph type="sldNum" sz="quarter" idx="12"/>
          </p:nvPr>
        </p:nvSpPr>
        <p:spPr/>
        <p:txBody>
          <a:bodyPr/>
          <a:lstStyle/>
          <a:p>
            <a:fld id="{49CD7084-64EB-B94F-BA8B-10C225D378BF}" type="slidenum">
              <a:rPr lang="en-GB" smtClean="0"/>
              <a:pPr/>
              <a:t>4</a:t>
            </a:fld>
            <a:endParaRPr lang="en-GB" dirty="0"/>
          </a:p>
        </p:txBody>
      </p:sp>
      <p:graphicFrame>
        <p:nvGraphicFramePr>
          <p:cNvPr id="17" name="Overview">
            <a:extLst>
              <a:ext uri="{FF2B5EF4-FFF2-40B4-BE49-F238E27FC236}">
                <a16:creationId xmlns:a16="http://schemas.microsoft.com/office/drawing/2014/main" id="{82526F8E-B52D-5B4B-A6D7-70F1160FDD49}"/>
              </a:ext>
            </a:extLst>
          </p:cNvPr>
          <p:cNvGraphicFramePr>
            <a:graphicFrameLocks noGrp="1"/>
          </p:cNvGraphicFramePr>
          <p:nvPr>
            <p:extLst>
              <p:ext uri="{D42A27DB-BD31-4B8C-83A1-F6EECF244321}">
                <p14:modId xmlns:p14="http://schemas.microsoft.com/office/powerpoint/2010/main" val="1682703491"/>
              </p:ext>
            </p:extLst>
          </p:nvPr>
        </p:nvGraphicFramePr>
        <p:xfrm>
          <a:off x="562580" y="1157756"/>
          <a:ext cx="8000084" cy="3658084"/>
        </p:xfrm>
        <a:graphic>
          <a:graphicData uri="http://schemas.openxmlformats.org/drawingml/2006/table">
            <a:tbl>
              <a:tblPr/>
              <a:tblGrid>
                <a:gridCol w="8000084">
                  <a:extLst>
                    <a:ext uri="{9D8B030D-6E8A-4147-A177-3AD203B41FA5}">
                      <a16:colId xmlns:a16="http://schemas.microsoft.com/office/drawing/2014/main" val="20000"/>
                    </a:ext>
                  </a:extLst>
                </a:gridCol>
              </a:tblGrid>
              <a:tr h="303700">
                <a:tc>
                  <a:txBody>
                    <a:bodyPr/>
                    <a:lstStyle/>
                    <a:p>
                      <a:pPr marL="0" marR="0" lvl="0" indent="0" algn="l" defTabSz="995363" rtl="0" eaLnBrk="1" fontAlgn="base" latinLnBrk="0" hangingPunct="1">
                        <a:lnSpc>
                          <a:spcPct val="110000"/>
                        </a:lnSpc>
                        <a:spcBef>
                          <a:spcPct val="0"/>
                        </a:spcBef>
                        <a:spcAft>
                          <a:spcPct val="0"/>
                        </a:spcAft>
                        <a:buClrTx/>
                        <a:buSzTx/>
                        <a:buFontTx/>
                        <a:buNone/>
                        <a:tabLst>
                          <a:tab pos="3592513" algn="r"/>
                          <a:tab pos="6997700" algn="r"/>
                        </a:tabLst>
                      </a:pPr>
                      <a:endParaRPr kumimoji="0" lang="en-GB"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46176" marR="46176" marT="48978" marB="4897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10000"/>
                  </a:ext>
                </a:extLst>
              </a:tr>
              <a:tr h="3354384">
                <a:tc>
                  <a:txBody>
                    <a:bodyPr/>
                    <a:lstStyle/>
                    <a:p>
                      <a:pPr algn="just"/>
                      <a:endParaRPr lang="en-GB" sz="1000" kern="0" dirty="0">
                        <a:solidFill>
                          <a:schemeClr val="tx1"/>
                        </a:solidFill>
                        <a:latin typeface="Arial" panose="020B0604020202020204" pitchFamily="34" charset="0"/>
                        <a:ea typeface="+mn-ea"/>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Staff assigned to this programme of internal audit are as follows: - </a:t>
                      </a: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95363" rtl="0" eaLnBrk="1" fontAlgn="base" latinLnBrk="0" hangingPunct="1">
                        <a:lnSpc>
                          <a:spcPct val="100000"/>
                        </a:lnSpc>
                        <a:spcBef>
                          <a:spcPct val="50000"/>
                        </a:spcBef>
                        <a:spcAft>
                          <a:spcPct val="0"/>
                        </a:spcAft>
                        <a:buClrTx/>
                        <a:buSzTx/>
                        <a:buFontTx/>
                        <a:buNone/>
                        <a:tabLst/>
                      </a:pP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78177" marR="78177" marT="41460" marB="414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6" name="Table 5">
            <a:extLst>
              <a:ext uri="{FF2B5EF4-FFF2-40B4-BE49-F238E27FC236}">
                <a16:creationId xmlns:a16="http://schemas.microsoft.com/office/drawing/2014/main" id="{4BE8E4E5-6A51-A349-BB96-A5119DF0DB65}"/>
              </a:ext>
            </a:extLst>
          </p:cNvPr>
          <p:cNvGraphicFramePr>
            <a:graphicFrameLocks noGrp="1"/>
          </p:cNvGraphicFramePr>
          <p:nvPr>
            <p:extLst>
              <p:ext uri="{D42A27DB-BD31-4B8C-83A1-F6EECF244321}">
                <p14:modId xmlns:p14="http://schemas.microsoft.com/office/powerpoint/2010/main" val="2351323028"/>
              </p:ext>
            </p:extLst>
          </p:nvPr>
        </p:nvGraphicFramePr>
        <p:xfrm>
          <a:off x="829732" y="2081308"/>
          <a:ext cx="6424508" cy="1946404"/>
        </p:xfrm>
        <a:graphic>
          <a:graphicData uri="http://schemas.openxmlformats.org/drawingml/2006/table">
            <a:tbl>
              <a:tblPr firstRow="1" bandRow="1">
                <a:tableStyleId>{5C22544A-7EE6-4342-B048-85BDC9FD1C3A}</a:tableStyleId>
              </a:tblPr>
              <a:tblGrid>
                <a:gridCol w="1632697">
                  <a:extLst>
                    <a:ext uri="{9D8B030D-6E8A-4147-A177-3AD203B41FA5}">
                      <a16:colId xmlns:a16="http://schemas.microsoft.com/office/drawing/2014/main" val="20000"/>
                    </a:ext>
                  </a:extLst>
                </a:gridCol>
                <a:gridCol w="1835251">
                  <a:extLst>
                    <a:ext uri="{9D8B030D-6E8A-4147-A177-3AD203B41FA5}">
                      <a16:colId xmlns:a16="http://schemas.microsoft.com/office/drawing/2014/main" val="20001"/>
                    </a:ext>
                  </a:extLst>
                </a:gridCol>
                <a:gridCol w="2956560">
                  <a:extLst>
                    <a:ext uri="{9D8B030D-6E8A-4147-A177-3AD203B41FA5}">
                      <a16:colId xmlns:a16="http://schemas.microsoft.com/office/drawing/2014/main" val="20003"/>
                    </a:ext>
                  </a:extLst>
                </a:gridCol>
              </a:tblGrid>
              <a:tr h="370840">
                <a:tc>
                  <a:txBody>
                    <a:bodyPr/>
                    <a:lstStyle/>
                    <a:p>
                      <a:r>
                        <a:rPr lang="en-GB" sz="1100" b="1" dirty="0">
                          <a:solidFill>
                            <a:schemeClr val="bg1"/>
                          </a:solidFill>
                          <a:latin typeface="Arial" panose="020B0604020202020204" pitchFamily="34" charset="0"/>
                          <a:cs typeface="Arial" panose="020B060402020202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1100" b="1" dirty="0">
                          <a:solidFill>
                            <a:schemeClr val="bg1"/>
                          </a:solidFill>
                          <a:latin typeface="Arial" panose="020B0604020202020204" pitchFamily="34" charset="0"/>
                          <a:cs typeface="Arial" panose="020B0604020202020204" pitchFamily="34" charset="0"/>
                        </a:rPr>
                        <a:t>Title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100" b="1" dirty="0">
                          <a:solidFill>
                            <a:schemeClr val="bg1"/>
                          </a:solidFill>
                          <a:latin typeface="Arial" panose="020B0604020202020204" pitchFamily="34" charset="0"/>
                          <a:cs typeface="Arial" panose="020B0604020202020204" pitchFamily="34" charset="0"/>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393891">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u="none" strike="noStrike" cap="none" normalizeH="0" baseline="0" dirty="0">
                          <a:ln>
                            <a:noFill/>
                          </a:ln>
                          <a:effectLst/>
                          <a:latin typeface="Arial" panose="020B0604020202020204" pitchFamily="34" charset="0"/>
                          <a:cs typeface="Arial" panose="020B0604020202020204" pitchFamily="34" charset="0"/>
                        </a:rPr>
                        <a:t>Alex Cameron </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Managing Director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tab pos="542925" algn="r"/>
                        </a:tabLst>
                      </a:pP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hlinkClick r:id="rId2"/>
                        </a:rPr>
                        <a:t>alex@quinn-internal-audit.co.uk</a:t>
                      </a: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91">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Nicholas Aderinto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Audit Director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tab pos="542925" algn="r"/>
                        </a:tabLst>
                      </a:pP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hlinkClick r:id="rId3"/>
                        </a:rPr>
                        <a:t>nicholas@quinn-internal-audit.co.uk</a:t>
                      </a: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3891">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Annie Burman</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Audit Senior</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tab pos="542925" algn="r"/>
                        </a:tabLst>
                      </a:pP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hlinkClick r:id="rId4"/>
                        </a:rPr>
                        <a:t>annie@quinn-internal-audit.co.uk</a:t>
                      </a: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0317377"/>
                  </a:ext>
                </a:extLst>
              </a:tr>
              <a:tr h="393891">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Joanna Wyllie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Head of Assurance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tab pos="542925" algn="r"/>
                        </a:tabLst>
                      </a:pP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hlinkClick r:id="rId5"/>
                        </a:rPr>
                        <a:t>joannaw@quinn-internal-audit.co.uk</a:t>
                      </a:r>
                      <a:r>
                        <a:rPr kumimoji="0" lang="en-GB" sz="11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a:t>
                      </a:r>
                    </a:p>
                  </a:txBody>
                  <a:tcPr marL="89984" marR="89984" marT="53990" marB="539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6070638"/>
                  </a:ext>
                </a:extLst>
              </a:tr>
            </a:tbl>
          </a:graphicData>
        </a:graphic>
      </p:graphicFrame>
    </p:spTree>
    <p:extLst>
      <p:ext uri="{BB962C8B-B14F-4D97-AF65-F5344CB8AC3E}">
        <p14:creationId xmlns:p14="http://schemas.microsoft.com/office/powerpoint/2010/main" val="122981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69462" y="880017"/>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cs typeface="Arial" panose="020B0604020202020204" pitchFamily="34" charset="0"/>
              </a:rPr>
              <a:t>INTERNAL AUDIT PLAN</a:t>
            </a:r>
          </a:p>
        </p:txBody>
      </p:sp>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5</a:t>
            </a:fld>
            <a:endParaRPr lang="en-GB" dirty="0"/>
          </a:p>
        </p:txBody>
      </p:sp>
      <p:graphicFrame>
        <p:nvGraphicFramePr>
          <p:cNvPr id="6" name="Table 5">
            <a:extLst>
              <a:ext uri="{FF2B5EF4-FFF2-40B4-BE49-F238E27FC236}">
                <a16:creationId xmlns:a16="http://schemas.microsoft.com/office/drawing/2014/main" id="{42797137-587D-5740-B406-B49A79A7D8AF}"/>
              </a:ext>
            </a:extLst>
          </p:cNvPr>
          <p:cNvGraphicFramePr>
            <a:graphicFrameLocks noGrp="1"/>
          </p:cNvGraphicFramePr>
          <p:nvPr>
            <p:extLst>
              <p:ext uri="{D42A27DB-BD31-4B8C-83A1-F6EECF244321}">
                <p14:modId xmlns:p14="http://schemas.microsoft.com/office/powerpoint/2010/main" val="3257230769"/>
              </p:ext>
            </p:extLst>
          </p:nvPr>
        </p:nvGraphicFramePr>
        <p:xfrm>
          <a:off x="715351" y="1709037"/>
          <a:ext cx="7713297" cy="1588764"/>
        </p:xfrm>
        <a:graphic>
          <a:graphicData uri="http://schemas.openxmlformats.org/drawingml/2006/table">
            <a:tbl>
              <a:tblPr firstRow="1" bandRow="1">
                <a:tableStyleId>{5C22544A-7EE6-4342-B048-85BDC9FD1C3A}</a:tableStyleId>
              </a:tblPr>
              <a:tblGrid>
                <a:gridCol w="1939519">
                  <a:extLst>
                    <a:ext uri="{9D8B030D-6E8A-4147-A177-3AD203B41FA5}">
                      <a16:colId xmlns:a16="http://schemas.microsoft.com/office/drawing/2014/main" val="20000"/>
                    </a:ext>
                  </a:extLst>
                </a:gridCol>
                <a:gridCol w="3643023">
                  <a:extLst>
                    <a:ext uri="{9D8B030D-6E8A-4147-A177-3AD203B41FA5}">
                      <a16:colId xmlns:a16="http://schemas.microsoft.com/office/drawing/2014/main" val="20001"/>
                    </a:ext>
                  </a:extLst>
                </a:gridCol>
                <a:gridCol w="633877">
                  <a:extLst>
                    <a:ext uri="{9D8B030D-6E8A-4147-A177-3AD203B41FA5}">
                      <a16:colId xmlns:a16="http://schemas.microsoft.com/office/drawing/2014/main" val="20002"/>
                    </a:ext>
                  </a:extLst>
                </a:gridCol>
                <a:gridCol w="1496878">
                  <a:extLst>
                    <a:ext uri="{9D8B030D-6E8A-4147-A177-3AD203B41FA5}">
                      <a16:colId xmlns:a16="http://schemas.microsoft.com/office/drawing/2014/main" val="20003"/>
                    </a:ext>
                  </a:extLst>
                </a:gridCol>
              </a:tblGrid>
              <a:tr h="278124">
                <a:tc>
                  <a:txBody>
                    <a:bodyPr/>
                    <a:lstStyle/>
                    <a:p>
                      <a:r>
                        <a:rPr lang="en-GB" sz="1200" b="1" dirty="0">
                          <a:solidFill>
                            <a:schemeClr val="bg1"/>
                          </a:solidFill>
                          <a:latin typeface="Arial" panose="020B0604020202020204" pitchFamily="34" charset="0"/>
                          <a:cs typeface="Arial" panose="020B0604020202020204" pitchFamily="34" charset="0"/>
                        </a:rPr>
                        <a:t>AREA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200" b="1" dirty="0">
                          <a:solidFill>
                            <a:schemeClr val="bg1"/>
                          </a:solidFill>
                          <a:latin typeface="Arial" panose="020B0604020202020204" pitchFamily="34" charset="0"/>
                          <a:cs typeface="Arial" panose="020B0604020202020204" pitchFamily="34" charset="0"/>
                        </a:rPr>
                        <a:t>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1200" b="1" dirty="0">
                          <a:solidFill>
                            <a:schemeClr val="bg1"/>
                          </a:solidFill>
                          <a:latin typeface="Arial" panose="020B0604020202020204" pitchFamily="34" charset="0"/>
                          <a:cs typeface="Arial" panose="020B0604020202020204" pitchFamily="34" charset="0"/>
                        </a:rPr>
                        <a:t>DAYS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1200" b="1" dirty="0">
                          <a:solidFill>
                            <a:schemeClr val="bg1"/>
                          </a:solidFill>
                          <a:latin typeface="Arial" panose="020B0604020202020204" pitchFamily="34" charset="0"/>
                          <a:cs typeface="Arial" panose="020B0604020202020204" pitchFamily="34" charset="0"/>
                        </a:rPr>
                        <a:t>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243840">
                <a:tc>
                  <a:txBody>
                    <a:bodyPr/>
                    <a:lstStyle/>
                    <a:p>
                      <a:pPr marL="0" marR="0" lvl="0" indent="0" algn="l" defTabSz="1042988" rtl="0" eaLnBrk="1" fontAlgn="base" latinLnBrk="0" hangingPunct="1">
                        <a:lnSpc>
                          <a:spcPct val="110000"/>
                        </a:lnSpc>
                        <a:spcBef>
                          <a:spcPct val="70000"/>
                        </a:spcBef>
                        <a:spcAft>
                          <a:spcPct val="0"/>
                        </a:spcAft>
                        <a:buClrTx/>
                        <a:buSzTx/>
                        <a:buFontTx/>
                        <a:buNone/>
                        <a:tabLst/>
                      </a:pPr>
                      <a:r>
                        <a:rPr kumimoji="0" 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GOVERNANCE</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Assurance Statement</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50000"/>
                        </a:spcBef>
                        <a:spcAft>
                          <a:spcPct val="0"/>
                        </a:spcAft>
                        <a:buClrTx/>
                        <a:buSzTx/>
                        <a:buFontTx/>
                        <a:buNone/>
                        <a:tabLst>
                          <a:tab pos="361950" algn="r"/>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4.0</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712788" algn="r"/>
                        </a:tabLst>
                        <a:defRPr/>
                      </a:pPr>
                      <a:r>
                        <a:rPr lang="en-GB" sz="1200" kern="1200" dirty="0">
                          <a:solidFill>
                            <a:schemeClr val="tx1"/>
                          </a:solidFill>
                          <a:latin typeface="Arial" panose="020B0604020202020204" pitchFamily="34" charset="0"/>
                          <a:ea typeface="+mn-ea"/>
                          <a:cs typeface="Arial" panose="020B0604020202020204" pitchFamily="34" charset="0"/>
                        </a:rPr>
                        <a:t>Assurance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9195"/>
                  </a:ext>
                </a:extLst>
              </a:tr>
              <a:tr h="243840">
                <a:tc>
                  <a:txBody>
                    <a:bodyPr/>
                    <a:lstStyle/>
                    <a:p>
                      <a:pPr marL="0" marR="0" lvl="0" indent="0" algn="l" defTabSz="1042988" rtl="0" eaLnBrk="1" fontAlgn="base" latinLnBrk="0" hangingPunct="1">
                        <a:lnSpc>
                          <a:spcPct val="110000"/>
                        </a:lnSpc>
                        <a:spcBef>
                          <a:spcPct val="70000"/>
                        </a:spcBef>
                        <a:spcAft>
                          <a:spcPct val="0"/>
                        </a:spcAft>
                        <a:buClrTx/>
                        <a:buSzTx/>
                        <a:buFontTx/>
                        <a:buNone/>
                        <a:tabLst/>
                      </a:pPr>
                      <a:r>
                        <a:rPr kumimoji="0" 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GOVERNANCE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Risk Management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50000"/>
                        </a:spcBef>
                        <a:spcAft>
                          <a:spcPct val="0"/>
                        </a:spcAft>
                        <a:buClrTx/>
                        <a:buSzTx/>
                        <a:buFontTx/>
                        <a:buNone/>
                        <a:tabLst>
                          <a:tab pos="361950" algn="r"/>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712788" algn="r"/>
                        </a:tabLst>
                        <a:defRPr/>
                      </a:pPr>
                      <a:r>
                        <a:rPr lang="en-GB" sz="1200" kern="1200" dirty="0">
                          <a:solidFill>
                            <a:schemeClr val="tx1"/>
                          </a:solidFill>
                          <a:latin typeface="Arial" panose="020B0604020202020204" pitchFamily="34" charset="0"/>
                          <a:ea typeface="+mn-ea"/>
                          <a:cs typeface="Arial" panose="020B0604020202020204" pitchFamily="34" charset="0"/>
                        </a:rPr>
                        <a:t>Assurance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3840">
                <a:tc>
                  <a:txBody>
                    <a:bodyPr/>
                    <a:lstStyle/>
                    <a:p>
                      <a:pPr marL="0" marR="0" lvl="0" indent="0" algn="l" defTabSz="1042988" rtl="0" eaLnBrk="1" fontAlgn="base" latinLnBrk="0" hangingPunct="1">
                        <a:lnSpc>
                          <a:spcPct val="110000"/>
                        </a:lnSpc>
                        <a:spcBef>
                          <a:spcPct val="70000"/>
                        </a:spcBef>
                        <a:spcAft>
                          <a:spcPct val="0"/>
                        </a:spcAft>
                        <a:buClrTx/>
                        <a:buSzTx/>
                        <a:buFontTx/>
                        <a:buNone/>
                        <a:tabLst/>
                      </a:pPr>
                      <a:r>
                        <a:rPr kumimoji="0" 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ASSET MANAGEMENT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Planned Maintenance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50000"/>
                        </a:spcBef>
                        <a:spcAft>
                          <a:spcPct val="0"/>
                        </a:spcAft>
                        <a:buClrTx/>
                        <a:buSzTx/>
                        <a:buFontTx/>
                        <a:buNone/>
                        <a:tabLst>
                          <a:tab pos="361950" algn="r"/>
                        </a:tabLst>
                        <a:defRPr/>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712788" algn="r"/>
                        </a:tabLst>
                        <a:defRPr/>
                      </a:pPr>
                      <a:r>
                        <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Assurance</a:t>
                      </a:r>
                      <a:endParaRPr lang="en-GB" sz="120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106625"/>
                  </a:ext>
                </a:extLst>
              </a:tr>
              <a:tr h="243840">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200" b="1" i="0" u="none" strike="noStrike" cap="none" normalizeH="0" baseline="0" dirty="0">
                        <a:ln>
                          <a:noFill/>
                        </a:ln>
                        <a:solidFill>
                          <a:srgbClr val="2E5399"/>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0"/>
                        </a:spcBef>
                        <a:spcAft>
                          <a:spcPct val="0"/>
                        </a:spcAft>
                        <a:buClrTx/>
                        <a:buSzTx/>
                        <a:buFontTx/>
                        <a:buNone/>
                        <a:tabLst/>
                      </a:pPr>
                      <a:r>
                        <a:rPr lang="en-GB" sz="1200" kern="1200" dirty="0">
                          <a:solidFill>
                            <a:schemeClr val="dk1"/>
                          </a:solidFill>
                          <a:latin typeface="Arial" panose="020B0604020202020204" pitchFamily="34" charset="0"/>
                          <a:ea typeface="+mn-ea"/>
                          <a:cs typeface="Arial" panose="020B0604020202020204" pitchFamily="34" charset="0"/>
                        </a:rPr>
                        <a:t>Follow up</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tab pos="361950" algn="r"/>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0.5</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Assurance</a:t>
                      </a:r>
                      <a:endParaRPr kumimoji="0" lang="en-US" sz="1200" b="1" i="0" u="none" strike="noStrike" cap="none" normalizeH="0" baseline="0" dirty="0">
                        <a:ln>
                          <a:noFill/>
                        </a:ln>
                        <a:solidFill>
                          <a:srgbClr val="2E5399"/>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43840">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200" b="1" u="none" strike="noStrike" cap="none" normalizeH="0" baseline="0" dirty="0">
                          <a:ln>
                            <a:noFill/>
                          </a:ln>
                          <a:effectLst/>
                          <a:latin typeface="Arial" panose="020B0604020202020204" pitchFamily="34" charset="0"/>
                          <a:cs typeface="Arial" panose="020B0604020202020204" pitchFamily="34" charset="0"/>
                        </a:rPr>
                        <a:t>TOTAL</a:t>
                      </a:r>
                      <a:endParaRPr kumimoji="0" lang="en-GB" sz="1200" b="1" i="0" u="none" strike="noStrike" cap="none" normalizeH="0" baseline="0" dirty="0">
                        <a:ln>
                          <a:noFill/>
                        </a:ln>
                        <a:solidFill>
                          <a:srgbClr val="2E5399"/>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75" marR="0" lvl="2" indent="0" algn="l" defTabSz="1042988" rtl="0" eaLnBrk="1" fontAlgn="base" latinLnBrk="0" hangingPunct="1">
                        <a:lnSpc>
                          <a:spcPct val="110000"/>
                        </a:lnSpc>
                        <a:spcBef>
                          <a:spcPct val="50000"/>
                        </a:spcBef>
                        <a:spcAft>
                          <a:spcPct val="0"/>
                        </a:spcAft>
                        <a:buClrTx/>
                        <a:buSzTx/>
                        <a:buFont typeface="Wingdings 2" pitchFamily="18" charset="2"/>
                        <a:buNone/>
                        <a:tabLst/>
                      </a:pP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tab pos="361950" algn="r"/>
                        </a:tabLst>
                      </a:pPr>
                      <a:r>
                        <a:rPr kumimoji="0" lang="en-GB"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9.5</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200" b="1" i="0" u="none" strike="noStrike" cap="none" normalizeH="0" baseline="0" dirty="0">
                        <a:ln>
                          <a:noFill/>
                        </a:ln>
                        <a:solidFill>
                          <a:srgbClr val="2E5399"/>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647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362294" y="136525"/>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cs typeface="Arial" panose="020B0604020202020204" pitchFamily="34" charset="0"/>
              </a:rPr>
              <a:t>SUMMARY OF INTERNAL AUDIT </a:t>
            </a:r>
          </a:p>
        </p:txBody>
      </p:sp>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6</a:t>
            </a:fld>
            <a:endParaRPr lang="en-GB" dirty="0"/>
          </a:p>
        </p:txBody>
      </p:sp>
      <p:graphicFrame>
        <p:nvGraphicFramePr>
          <p:cNvPr id="5" name="Table 4">
            <a:extLst>
              <a:ext uri="{FF2B5EF4-FFF2-40B4-BE49-F238E27FC236}">
                <a16:creationId xmlns:a16="http://schemas.microsoft.com/office/drawing/2014/main" id="{EFF527E5-267B-144C-BA96-1C09BDCAB546}"/>
              </a:ext>
            </a:extLst>
          </p:cNvPr>
          <p:cNvGraphicFramePr>
            <a:graphicFrameLocks noGrp="1"/>
          </p:cNvGraphicFramePr>
          <p:nvPr>
            <p:extLst>
              <p:ext uri="{D42A27DB-BD31-4B8C-83A1-F6EECF244321}">
                <p14:modId xmlns:p14="http://schemas.microsoft.com/office/powerpoint/2010/main" val="747004009"/>
              </p:ext>
            </p:extLst>
          </p:nvPr>
        </p:nvGraphicFramePr>
        <p:xfrm>
          <a:off x="488421" y="524323"/>
          <a:ext cx="7878946" cy="5866353"/>
        </p:xfrm>
        <a:graphic>
          <a:graphicData uri="http://schemas.openxmlformats.org/drawingml/2006/table">
            <a:tbl>
              <a:tblPr firstRow="1" bandRow="1">
                <a:tableStyleId>{5C22544A-7EE6-4342-B048-85BDC9FD1C3A}</a:tableStyleId>
              </a:tblPr>
              <a:tblGrid>
                <a:gridCol w="1165089">
                  <a:extLst>
                    <a:ext uri="{9D8B030D-6E8A-4147-A177-3AD203B41FA5}">
                      <a16:colId xmlns:a16="http://schemas.microsoft.com/office/drawing/2014/main" val="20000"/>
                    </a:ext>
                  </a:extLst>
                </a:gridCol>
                <a:gridCol w="2114002">
                  <a:extLst>
                    <a:ext uri="{9D8B030D-6E8A-4147-A177-3AD203B41FA5}">
                      <a16:colId xmlns:a16="http://schemas.microsoft.com/office/drawing/2014/main" val="20001"/>
                    </a:ext>
                  </a:extLst>
                </a:gridCol>
                <a:gridCol w="828900">
                  <a:extLst>
                    <a:ext uri="{9D8B030D-6E8A-4147-A177-3AD203B41FA5}">
                      <a16:colId xmlns:a16="http://schemas.microsoft.com/office/drawing/2014/main" val="20004"/>
                    </a:ext>
                  </a:extLst>
                </a:gridCol>
                <a:gridCol w="754191">
                  <a:extLst>
                    <a:ext uri="{9D8B030D-6E8A-4147-A177-3AD203B41FA5}">
                      <a16:colId xmlns:a16="http://schemas.microsoft.com/office/drawing/2014/main" val="20005"/>
                    </a:ext>
                  </a:extLst>
                </a:gridCol>
                <a:gridCol w="754191">
                  <a:extLst>
                    <a:ext uri="{9D8B030D-6E8A-4147-A177-3AD203B41FA5}">
                      <a16:colId xmlns:a16="http://schemas.microsoft.com/office/drawing/2014/main" val="1047805952"/>
                    </a:ext>
                  </a:extLst>
                </a:gridCol>
                <a:gridCol w="754191">
                  <a:extLst>
                    <a:ext uri="{9D8B030D-6E8A-4147-A177-3AD203B41FA5}">
                      <a16:colId xmlns:a16="http://schemas.microsoft.com/office/drawing/2014/main" val="2161179231"/>
                    </a:ext>
                  </a:extLst>
                </a:gridCol>
                <a:gridCol w="754191">
                  <a:extLst>
                    <a:ext uri="{9D8B030D-6E8A-4147-A177-3AD203B41FA5}">
                      <a16:colId xmlns:a16="http://schemas.microsoft.com/office/drawing/2014/main" val="2544873935"/>
                    </a:ext>
                  </a:extLst>
                </a:gridCol>
                <a:gridCol w="754191">
                  <a:extLst>
                    <a:ext uri="{9D8B030D-6E8A-4147-A177-3AD203B41FA5}">
                      <a16:colId xmlns:a16="http://schemas.microsoft.com/office/drawing/2014/main" val="482761525"/>
                    </a:ext>
                  </a:extLst>
                </a:gridCol>
              </a:tblGrid>
              <a:tr h="449770">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AREA</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200" b="1" u="none" strike="noStrike" cap="none" normalizeH="0" baseline="0" dirty="0">
                          <a:ln>
                            <a:noFill/>
                          </a:ln>
                          <a:solidFill>
                            <a:schemeClr val="bg1"/>
                          </a:solidFill>
                          <a:effectLst/>
                          <a:latin typeface="Arial" panose="020B0604020202020204" pitchFamily="34" charset="0"/>
                          <a:cs typeface="Arial" panose="020B0604020202020204" pitchFamily="34" charset="0"/>
                        </a:rPr>
                        <a:t>TOPIC</a:t>
                      </a:r>
                      <a:endPar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2019/20</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u="none" strike="noStrike" cap="none" normalizeH="0" baseline="0" dirty="0">
                          <a:ln>
                            <a:noFill/>
                          </a:ln>
                          <a:solidFill>
                            <a:schemeClr val="bg1"/>
                          </a:solidFill>
                          <a:effectLst/>
                          <a:latin typeface="Arial" panose="020B0604020202020204" pitchFamily="34" charset="0"/>
                          <a:cs typeface="Arial" panose="020B0604020202020204" pitchFamily="34" charset="0"/>
                        </a:rPr>
                        <a:t>2020/21</a:t>
                      </a:r>
                      <a:endPar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2021/22</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2022/23</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2023/24</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r>
                        <a:rPr kumimoji="0" lang="en-GB"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2024/25</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277200">
                <a:tc rowSpan="6">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000" b="1" u="none" strike="noStrike" cap="none" normalizeH="0" baseline="0" dirty="0">
                          <a:ln>
                            <a:noFill/>
                          </a:ln>
                          <a:solidFill>
                            <a:schemeClr val="tx1"/>
                          </a:solidFill>
                          <a:effectLst/>
                          <a:latin typeface="Arial" panose="020B0604020202020204" pitchFamily="34" charset="0"/>
                          <a:cs typeface="Arial" panose="020B0604020202020204" pitchFamily="34" charset="0"/>
                        </a:rPr>
                        <a:t>GOVERNANCE</a:t>
                      </a:r>
                      <a:endParaRPr kumimoji="0" lang="en-GB"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Strategic Planning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000" b="1" i="0" u="none" strike="noStrike" cap="none" normalizeH="0" baseline="0" dirty="0">
                        <a:ln>
                          <a:noFill/>
                        </a:ln>
                        <a:solidFill>
                          <a:srgbClr val="2E5399"/>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Complaints Management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9703955"/>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Equality and Diversity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5123847"/>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Assurance Statement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0463945"/>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Risk Management</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9827485"/>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GB"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ARC Verification</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7797871"/>
                  </a:ext>
                </a:extLst>
              </a:tr>
              <a:tr h="278783">
                <a:tc rowSpan="4">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HOUSING MANAGEMENT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Rent Arrears Management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Allocations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0089791"/>
                  </a:ext>
                </a:extLst>
              </a:tr>
              <a:tr h="278783">
                <a:tc vMerge="1">
                  <a:txBody>
                    <a:bodyPr/>
                    <a:lstStyle/>
                    <a:p>
                      <a:endParaRPr lang="en-GB"/>
                    </a:p>
                  </a:txBody>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Rent Setting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5907405"/>
                  </a:ext>
                </a:extLst>
              </a:tr>
              <a:tr h="278783">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Tenant Participation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3700947"/>
                  </a:ext>
                </a:extLst>
              </a:tr>
              <a:tr h="272588">
                <a:tc rowSpan="4">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ASSET MANAGEMENT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Tenant Safety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375736"/>
                  </a:ext>
                </a:extLst>
              </a:tr>
              <a:tr h="272588">
                <a:tc vMerge="1">
                  <a:txBody>
                    <a:bodyPr/>
                    <a:lstStyle/>
                    <a:p>
                      <a:endParaRPr lang="en-GB"/>
                    </a:p>
                  </a:txBody>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Procurement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051400"/>
                  </a:ext>
                </a:extLst>
              </a:tr>
              <a:tr h="272588">
                <a:tc vMerge="1">
                  <a:txBody>
                    <a:bodyPr/>
                    <a:lstStyle/>
                    <a:p>
                      <a:endParaRPr lang="en-GB"/>
                    </a:p>
                  </a:txBody>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Planned Maintenance</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2061811"/>
                  </a:ext>
                </a:extLst>
              </a:tr>
              <a:tr h="272588">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Responsive Repairs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3300196"/>
                  </a:ext>
                </a:extLst>
              </a:tr>
              <a:tr h="272588">
                <a:tc rowSpan="2">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FINANCE</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Payments and </a:t>
                      </a: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Payroll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2588">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Budget Setting and Control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5094650"/>
                  </a:ext>
                </a:extLst>
              </a:tr>
              <a:tr h="272588">
                <a:tc rowSpan="2">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ICT</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Business Continuity (Covid 19)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2588">
                <a:tc vMerge="1">
                  <a:txBody>
                    <a:bodyPr/>
                    <a:lstStyle/>
                    <a:p>
                      <a:pPr marL="0" marR="0" lvl="0" indent="0" algn="l" defTabSz="1042988" rtl="0" eaLnBrk="1" fontAlgn="base" latinLnBrk="0" hangingPunct="1">
                        <a:lnSpc>
                          <a:spcPct val="110000"/>
                        </a:lnSpc>
                        <a:spcBef>
                          <a:spcPct val="10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ICT Management Controls inc. Cyber Security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u="none" strike="noStrike" cap="none" normalizeH="0" baseline="0" dirty="0">
                          <a:ln>
                            <a:noFill/>
                          </a:ln>
                          <a:solidFill>
                            <a:schemeClr val="tx1"/>
                          </a:solidFill>
                          <a:effectLst/>
                          <a:latin typeface="Trebuchet MS" pitchFamily="34" charset="0"/>
                          <a:sym typeface="Wingdings" pitchFamily="2" charset="2"/>
                        </a:rPr>
                        <a:t></a:t>
                      </a: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2588">
                <a:tc>
                  <a:txBody>
                    <a:bodyPr/>
                    <a:lstStyle/>
                    <a:p>
                      <a:pPr marL="0" marR="0" lvl="0" indent="0" algn="l" defTabSz="1042988" rtl="0" eaLnBrk="1" fontAlgn="base" latinLnBrk="0" hangingPunct="1">
                        <a:lnSpc>
                          <a:spcPct val="110000"/>
                        </a:lnSpc>
                        <a:spcBef>
                          <a:spcPct val="10000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ANNUAL FOLLOW UP</a:t>
                      </a:r>
                    </a:p>
                  </a:txBody>
                  <a:tcPr marL="89984" marR="8998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42988" rtl="0" eaLnBrk="1" fontAlgn="base" latinLnBrk="0" hangingPunct="1">
                        <a:lnSpc>
                          <a:spcPct val="110000"/>
                        </a:lnSpc>
                        <a:spcBef>
                          <a:spcPct val="70000"/>
                        </a:spcBef>
                        <a:spcAft>
                          <a:spcPct val="0"/>
                        </a:spcAft>
                        <a:buClrTx/>
                        <a:buSzTx/>
                        <a:buFontTx/>
                        <a:buNone/>
                        <a:tabLst/>
                        <a:defRPr/>
                      </a:pPr>
                      <a:r>
                        <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Follow up </a:t>
                      </a: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u="none" strike="noStrike" cap="none" normalizeH="0" baseline="0" dirty="0">
                          <a:ln>
                            <a:noFill/>
                          </a:ln>
                          <a:solidFill>
                            <a:schemeClr val="tx1"/>
                          </a:solidFill>
                          <a:effectLst/>
                          <a:latin typeface="Trebuchet MS" pitchFamily="34" charset="0"/>
                          <a:sym typeface="Wingdings" pitchFamily="2" charset="2"/>
                        </a:rPr>
                        <a:t></a:t>
                      </a:r>
                      <a:endParaRPr kumimoji="0" lang="en-US" sz="1800" b="0" i="0" u="none" strike="noStrike" cap="none" normalizeH="0" baseline="0" dirty="0">
                        <a:ln>
                          <a:noFill/>
                        </a:ln>
                        <a:solidFill>
                          <a:schemeClr val="tx1"/>
                        </a:solidFill>
                        <a:effectLst/>
                        <a:latin typeface="Trebuchet MS"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042988" rtl="0" eaLnBrk="1" fontAlgn="base" latinLnBrk="0" hangingPunct="1">
                        <a:lnSpc>
                          <a:spcPct val="110000"/>
                        </a:lnSpc>
                        <a:spcBef>
                          <a:spcPct val="10000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rebuchet MS" pitchFamily="34" charset="0"/>
                          <a:ea typeface="+mn-ea"/>
                          <a:cs typeface="+mn-cs"/>
                          <a:sym typeface="Wingdings" pitchFamily="2" charset="2"/>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itchFamily="2" charset="2"/>
                      </a:endParaRPr>
                    </a:p>
                  </a:txBody>
                  <a:tcPr marL="89984" marR="8998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8468769"/>
                  </a:ext>
                </a:extLst>
              </a:tr>
            </a:tbl>
          </a:graphicData>
        </a:graphic>
      </p:graphicFrame>
    </p:spTree>
    <p:extLst>
      <p:ext uri="{BB962C8B-B14F-4D97-AF65-F5344CB8AC3E}">
        <p14:creationId xmlns:p14="http://schemas.microsoft.com/office/powerpoint/2010/main" val="266658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69463" y="625843"/>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cs typeface="Arial" panose="020B0604020202020204" pitchFamily="34" charset="0"/>
              </a:rPr>
              <a:t>DETAILED PLAN</a:t>
            </a:r>
          </a:p>
        </p:txBody>
      </p:sp>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7</a:t>
            </a:fld>
            <a:endParaRPr lang="en-GB" dirty="0"/>
          </a:p>
        </p:txBody>
      </p:sp>
      <p:graphicFrame>
        <p:nvGraphicFramePr>
          <p:cNvPr id="6" name="Table 5">
            <a:extLst>
              <a:ext uri="{FF2B5EF4-FFF2-40B4-BE49-F238E27FC236}">
                <a16:creationId xmlns:a16="http://schemas.microsoft.com/office/drawing/2014/main" id="{025C49A1-C156-9348-96EA-1D5D35158876}"/>
              </a:ext>
            </a:extLst>
          </p:cNvPr>
          <p:cNvGraphicFramePr>
            <a:graphicFrameLocks noGrp="1"/>
          </p:cNvGraphicFramePr>
          <p:nvPr>
            <p:extLst>
              <p:ext uri="{D42A27DB-BD31-4B8C-83A1-F6EECF244321}">
                <p14:modId xmlns:p14="http://schemas.microsoft.com/office/powerpoint/2010/main" val="3495545799"/>
              </p:ext>
            </p:extLst>
          </p:nvPr>
        </p:nvGraphicFramePr>
        <p:xfrm>
          <a:off x="569463" y="1200497"/>
          <a:ext cx="8088081" cy="3713798"/>
        </p:xfrm>
        <a:graphic>
          <a:graphicData uri="http://schemas.openxmlformats.org/drawingml/2006/table">
            <a:tbl>
              <a:tblPr firstRow="1" firstCol="1" bandRow="1">
                <a:tableStyleId>{5C22544A-7EE6-4342-B048-85BDC9FD1C3A}</a:tableStyleId>
              </a:tblPr>
              <a:tblGrid>
                <a:gridCol w="640037">
                  <a:extLst>
                    <a:ext uri="{9D8B030D-6E8A-4147-A177-3AD203B41FA5}">
                      <a16:colId xmlns:a16="http://schemas.microsoft.com/office/drawing/2014/main" val="2829349580"/>
                    </a:ext>
                  </a:extLst>
                </a:gridCol>
                <a:gridCol w="1441579">
                  <a:extLst>
                    <a:ext uri="{9D8B030D-6E8A-4147-A177-3AD203B41FA5}">
                      <a16:colId xmlns:a16="http://schemas.microsoft.com/office/drawing/2014/main" val="484554765"/>
                    </a:ext>
                  </a:extLst>
                </a:gridCol>
                <a:gridCol w="4402546">
                  <a:extLst>
                    <a:ext uri="{9D8B030D-6E8A-4147-A177-3AD203B41FA5}">
                      <a16:colId xmlns:a16="http://schemas.microsoft.com/office/drawing/2014/main" val="2890059901"/>
                    </a:ext>
                  </a:extLst>
                </a:gridCol>
                <a:gridCol w="1603919">
                  <a:extLst>
                    <a:ext uri="{9D8B030D-6E8A-4147-A177-3AD203B41FA5}">
                      <a16:colId xmlns:a16="http://schemas.microsoft.com/office/drawing/2014/main" val="1167511323"/>
                    </a:ext>
                  </a:extLst>
                </a:gridCol>
              </a:tblGrid>
              <a:tr h="325440">
                <a:tc>
                  <a:txBody>
                    <a:bodyPr/>
                    <a:lstStyle/>
                    <a:p>
                      <a:pPr algn="ctr">
                        <a:lnSpc>
                          <a:spcPct val="107000"/>
                        </a:lnSpc>
                        <a:spcAft>
                          <a:spcPts val="0"/>
                        </a:spcAft>
                      </a:pPr>
                      <a:r>
                        <a:rPr lang="en-GB" sz="1100" dirty="0" err="1">
                          <a:effectLst/>
                          <a:latin typeface="Arial" panose="020B0604020202020204" pitchFamily="34" charset="0"/>
                          <a:cs typeface="Arial" panose="020B0604020202020204" pitchFamily="34" charset="0"/>
                        </a:rPr>
                        <a:t>Qtr</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Audit</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Indicative Scope</a:t>
                      </a:r>
                    </a:p>
                    <a:p>
                      <a:pPr algn="ct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Field Work Date</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19616350"/>
                  </a:ext>
                </a:extLst>
              </a:tr>
              <a:tr h="1129310">
                <a:tc>
                  <a:txBody>
                    <a:bodyPr/>
                    <a:lstStyle/>
                    <a:p>
                      <a:pPr algn="ctr">
                        <a:lnSpc>
                          <a:spcPct val="107000"/>
                        </a:lnSpc>
                        <a:spcBef>
                          <a:spcPts val="600"/>
                        </a:spcBef>
                        <a:spcAft>
                          <a:spcPts val="0"/>
                        </a:spcAft>
                      </a:pPr>
                      <a:r>
                        <a:rPr lang="en-GB"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Assurance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Arial" panose="020B0604020202020204" pitchFamily="34" charset="0"/>
                          <a:ea typeface="+mn-ea"/>
                          <a:cs typeface="Arial" panose="020B0604020202020204" pitchFamily="34" charset="0"/>
                        </a:rPr>
                        <a:t>This audit is an assessment of the evidence in place to confirm compliance with the Regulatory Standards of Governance and Financial Management and assess the effectiveness of the Association’s self-assessment process. </a:t>
                      </a:r>
                    </a:p>
                    <a:p>
                      <a:r>
                        <a:rPr lang="en-GB" sz="1100" kern="1200" dirty="0">
                          <a:solidFill>
                            <a:schemeClr val="dk1"/>
                          </a:solidFill>
                          <a:effectLst/>
                          <a:latin typeface="Arial" panose="020B0604020202020204" pitchFamily="34" charset="0"/>
                          <a:ea typeface="+mn-ea"/>
                          <a:cs typeface="Arial" panose="020B0604020202020204" pitchFamily="34" charset="0"/>
                        </a:rPr>
                        <a:t> </a:t>
                      </a:r>
                    </a:p>
                    <a:p>
                      <a:r>
                        <a:rPr lang="en-GB" sz="1100" kern="1200" dirty="0">
                          <a:solidFill>
                            <a:schemeClr val="dk1"/>
                          </a:solidFill>
                          <a:effectLst/>
                          <a:latin typeface="Arial" panose="020B0604020202020204" pitchFamily="34" charset="0"/>
                          <a:ea typeface="+mn-ea"/>
                          <a:cs typeface="Arial" panose="020B0604020202020204" pitchFamily="34" charset="0"/>
                        </a:rPr>
                        <a:t>The audit will: -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Review the Standard Review template used by the Association to conduct its self-assessment against the Regulatory Standards of Governance and Financial Management;</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Review evidence of compliance (policies, minutes, reports etc.);</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Review compliance adherence against published standards; and</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Undertake qualitative assessment of selected standard guidance.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600"/>
                        </a:spcBef>
                        <a:spcAft>
                          <a:spcPts val="0"/>
                        </a:spcAft>
                      </a:pPr>
                      <a:r>
                        <a:rPr lang="en-GB" sz="1400" b="0" i="0" dirty="0">
                          <a:effectLst/>
                          <a:latin typeface="Arial" panose="020B0604020202020204" pitchFamily="34" charset="0"/>
                          <a:ea typeface="Calibri" panose="020F0502020204030204" pitchFamily="34" charset="0"/>
                          <a:cs typeface="Arial" panose="020B0604020202020204" pitchFamily="34" charset="0"/>
                        </a:rPr>
                        <a:t>19</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th</a:t>
                      </a:r>
                      <a:r>
                        <a:rPr lang="en-GB" sz="1400" b="0" i="0" dirty="0">
                          <a:effectLst/>
                          <a:latin typeface="Arial" panose="020B0604020202020204" pitchFamily="34" charset="0"/>
                          <a:ea typeface="Calibri" panose="020F0502020204030204" pitchFamily="34" charset="0"/>
                          <a:cs typeface="Arial" panose="020B0604020202020204" pitchFamily="34" charset="0"/>
                        </a:rPr>
                        <a:t>, 20</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th</a:t>
                      </a:r>
                      <a:r>
                        <a:rPr lang="en-GB" sz="1400" b="0" i="0" dirty="0">
                          <a:effectLst/>
                          <a:latin typeface="Arial" panose="020B0604020202020204" pitchFamily="34" charset="0"/>
                          <a:ea typeface="Calibri" panose="020F0502020204030204" pitchFamily="34" charset="0"/>
                          <a:cs typeface="Arial" panose="020B0604020202020204" pitchFamily="34" charset="0"/>
                        </a:rPr>
                        <a:t> and 21</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st</a:t>
                      </a:r>
                      <a:r>
                        <a:rPr lang="en-GB" sz="1400" b="0" i="0" dirty="0">
                          <a:effectLst/>
                          <a:latin typeface="Arial" panose="020B0604020202020204" pitchFamily="34" charset="0"/>
                          <a:ea typeface="Calibri" panose="020F0502020204030204" pitchFamily="34" charset="0"/>
                          <a:cs typeface="Arial" panose="020B0604020202020204" pitchFamily="34" charset="0"/>
                        </a:rPr>
                        <a:t> July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1556030"/>
                  </a:ext>
                </a:extLst>
              </a:tr>
              <a:tr h="1129310">
                <a:tc>
                  <a:txBody>
                    <a:bodyPr/>
                    <a:lstStyle/>
                    <a:p>
                      <a:pPr algn="ctr">
                        <a:lnSpc>
                          <a:spcPct val="107000"/>
                        </a:lnSpc>
                        <a:spcBef>
                          <a:spcPts val="600"/>
                        </a:spcBef>
                        <a:spcAft>
                          <a:spcPts val="0"/>
                        </a:spcAft>
                      </a:pPr>
                      <a:r>
                        <a:rPr lang="en-GB"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Planned Maintenance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Arial" panose="020B0604020202020204" pitchFamily="34" charset="0"/>
                          <a:ea typeface="+mn-ea"/>
                          <a:cs typeface="Arial" panose="020B0604020202020204" pitchFamily="34" charset="0"/>
                        </a:rPr>
                        <a:t>The audit will consider the appropriateness of: -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planned maintenance policy and procedures;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works contract framework;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Contractor performance management; and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Budget setting  </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Reporting framework to the Management Committee </a:t>
                      </a:r>
                    </a:p>
                    <a:p>
                      <a:pPr marL="17145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review will sample ongoing works contracts. </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600"/>
                        </a:spcBef>
                        <a:spcAft>
                          <a:spcPts val="0"/>
                        </a:spcAft>
                      </a:pPr>
                      <a:r>
                        <a:rPr lang="en-GB" sz="1400" b="0" i="0" dirty="0">
                          <a:effectLst/>
                          <a:latin typeface="Arial" panose="020B0604020202020204" pitchFamily="34" charset="0"/>
                          <a:ea typeface="Calibri" panose="020F0502020204030204" pitchFamily="34" charset="0"/>
                          <a:cs typeface="Arial" panose="020B0604020202020204" pitchFamily="34" charset="0"/>
                        </a:rPr>
                        <a:t>31</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st</a:t>
                      </a:r>
                      <a:r>
                        <a:rPr lang="en-GB" sz="1400" b="0" i="0" dirty="0">
                          <a:effectLst/>
                          <a:latin typeface="Arial" panose="020B0604020202020204" pitchFamily="34" charset="0"/>
                          <a:ea typeface="Calibri" panose="020F0502020204030204" pitchFamily="34" charset="0"/>
                          <a:cs typeface="Arial" panose="020B0604020202020204" pitchFamily="34" charset="0"/>
                        </a:rPr>
                        <a:t> October and 1</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st</a:t>
                      </a:r>
                      <a:r>
                        <a:rPr lang="en-GB" sz="1400" b="0" i="0" dirty="0">
                          <a:effectLst/>
                          <a:latin typeface="Arial" panose="020B0604020202020204" pitchFamily="34" charset="0"/>
                          <a:ea typeface="Calibri" panose="020F0502020204030204" pitchFamily="34" charset="0"/>
                          <a:cs typeface="Arial" panose="020B0604020202020204" pitchFamily="34" charset="0"/>
                        </a:rPr>
                        <a:t> September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2531845"/>
                  </a:ext>
                </a:extLst>
              </a:tr>
            </a:tbl>
          </a:graphicData>
        </a:graphic>
      </p:graphicFrame>
      <p:graphicFrame>
        <p:nvGraphicFramePr>
          <p:cNvPr id="7" name="Table 6">
            <a:extLst>
              <a:ext uri="{FF2B5EF4-FFF2-40B4-BE49-F238E27FC236}">
                <a16:creationId xmlns:a16="http://schemas.microsoft.com/office/drawing/2014/main" id="{6A3DF8F2-7E1D-FB46-B9A3-62B3CA2861C2}"/>
              </a:ext>
            </a:extLst>
          </p:cNvPr>
          <p:cNvGraphicFramePr>
            <a:graphicFrameLocks noGrp="1"/>
          </p:cNvGraphicFramePr>
          <p:nvPr>
            <p:extLst>
              <p:ext uri="{D42A27DB-BD31-4B8C-83A1-F6EECF244321}">
                <p14:modId xmlns:p14="http://schemas.microsoft.com/office/powerpoint/2010/main" val="62107149"/>
              </p:ext>
            </p:extLst>
          </p:nvPr>
        </p:nvGraphicFramePr>
        <p:xfrm>
          <a:off x="569463" y="5616327"/>
          <a:ext cx="2401656" cy="831850"/>
        </p:xfrm>
        <a:graphic>
          <a:graphicData uri="http://schemas.openxmlformats.org/drawingml/2006/table">
            <a:tbl>
              <a:tblPr firstRow="1" firstCol="1" bandRow="1">
                <a:tableStyleId>{5C22544A-7EE6-4342-B048-85BDC9FD1C3A}</a:tableStyleId>
              </a:tblPr>
              <a:tblGrid>
                <a:gridCol w="529994">
                  <a:extLst>
                    <a:ext uri="{9D8B030D-6E8A-4147-A177-3AD203B41FA5}">
                      <a16:colId xmlns:a16="http://schemas.microsoft.com/office/drawing/2014/main" val="3445993760"/>
                    </a:ext>
                  </a:extLst>
                </a:gridCol>
                <a:gridCol w="1871662">
                  <a:extLst>
                    <a:ext uri="{9D8B030D-6E8A-4147-A177-3AD203B41FA5}">
                      <a16:colId xmlns:a16="http://schemas.microsoft.com/office/drawing/2014/main" val="142867849"/>
                    </a:ext>
                  </a:extLst>
                </a:gridCol>
              </a:tblGrid>
              <a:tr h="0">
                <a:tc>
                  <a:txBody>
                    <a:bodyPr/>
                    <a:lstStyle/>
                    <a:p>
                      <a:pPr algn="just">
                        <a:lnSpc>
                          <a:spcPct val="107000"/>
                        </a:lnSpc>
                        <a:spcAft>
                          <a:spcPts val="0"/>
                        </a:spcAft>
                      </a:pPr>
                      <a:r>
                        <a:rPr lang="en-GB" sz="1100" dirty="0" err="1">
                          <a:effectLst/>
                          <a:latin typeface="Arial" panose="020B0604020202020204" pitchFamily="34" charset="0"/>
                          <a:cs typeface="Arial" panose="020B0604020202020204" pitchFamily="34" charset="0"/>
                        </a:rPr>
                        <a:t>Qtr</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just">
                        <a:lnSpc>
                          <a:spcPct val="107000"/>
                        </a:lnSpc>
                        <a:spcAft>
                          <a:spcPts val="0"/>
                        </a:spcAft>
                      </a:pPr>
                      <a:r>
                        <a:rPr lang="en-GB" sz="1100" dirty="0">
                          <a:effectLst/>
                          <a:latin typeface="Arial" panose="020B0604020202020204" pitchFamily="34" charset="0"/>
                          <a:cs typeface="Arial" panose="020B0604020202020204" pitchFamily="34" charset="0"/>
                        </a:rPr>
                        <a:t>Period</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22624035"/>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1</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April to June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6821107"/>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2</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July to September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0545304"/>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October to December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63794"/>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4</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January to March 2024</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123609"/>
                  </a:ext>
                </a:extLst>
              </a:tr>
            </a:tbl>
          </a:graphicData>
        </a:graphic>
      </p:graphicFrame>
    </p:spTree>
    <p:extLst>
      <p:ext uri="{BB962C8B-B14F-4D97-AF65-F5344CB8AC3E}">
        <p14:creationId xmlns:p14="http://schemas.microsoft.com/office/powerpoint/2010/main" val="361869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69463" y="762713"/>
            <a:ext cx="8005073" cy="387798"/>
          </a:xfrm>
          <a:prstGeom prst="rect">
            <a:avLst/>
          </a:prstGeom>
          <a:noFill/>
          <a:ln w="9525" algn="ctr">
            <a:noFill/>
            <a:miter lim="800000"/>
            <a:headEnd/>
            <a:tailEnd/>
          </a:ln>
        </p:spPr>
        <p:txBody>
          <a:bodyPr lIns="0" tIns="0" rIns="0" bIns="0">
            <a:spAutoFit/>
          </a:bodyPr>
          <a:lstStyle/>
          <a:p>
            <a:pPr defTabSz="914018">
              <a:lnSpc>
                <a:spcPct val="90000"/>
              </a:lnSpc>
              <a:defRPr/>
            </a:pPr>
            <a:r>
              <a:rPr lang="en-GB" sz="2800" b="1" kern="0" dirty="0">
                <a:solidFill>
                  <a:srgbClr val="7030A0"/>
                </a:solidFill>
                <a:latin typeface="Arial" panose="020B0604020202020204" pitchFamily="34" charset="0"/>
                <a:cs typeface="Arial" panose="020B0604020202020204" pitchFamily="34" charset="0"/>
              </a:rPr>
              <a:t>DETAILED PLAN</a:t>
            </a:r>
          </a:p>
        </p:txBody>
      </p:sp>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8</a:t>
            </a:fld>
            <a:endParaRPr lang="en-GB" dirty="0"/>
          </a:p>
        </p:txBody>
      </p:sp>
      <p:graphicFrame>
        <p:nvGraphicFramePr>
          <p:cNvPr id="6" name="Table 5">
            <a:extLst>
              <a:ext uri="{FF2B5EF4-FFF2-40B4-BE49-F238E27FC236}">
                <a16:creationId xmlns:a16="http://schemas.microsoft.com/office/drawing/2014/main" id="{025C49A1-C156-9348-96EA-1D5D35158876}"/>
              </a:ext>
            </a:extLst>
          </p:cNvPr>
          <p:cNvGraphicFramePr>
            <a:graphicFrameLocks noGrp="1"/>
          </p:cNvGraphicFramePr>
          <p:nvPr>
            <p:extLst>
              <p:ext uri="{D42A27DB-BD31-4B8C-83A1-F6EECF244321}">
                <p14:modId xmlns:p14="http://schemas.microsoft.com/office/powerpoint/2010/main" val="837420475"/>
              </p:ext>
            </p:extLst>
          </p:nvPr>
        </p:nvGraphicFramePr>
        <p:xfrm>
          <a:off x="569463" y="1385611"/>
          <a:ext cx="8088081" cy="3410548"/>
        </p:xfrm>
        <a:graphic>
          <a:graphicData uri="http://schemas.openxmlformats.org/drawingml/2006/table">
            <a:tbl>
              <a:tblPr firstRow="1" firstCol="1" bandRow="1">
                <a:tableStyleId>{5C22544A-7EE6-4342-B048-85BDC9FD1C3A}</a:tableStyleId>
              </a:tblPr>
              <a:tblGrid>
                <a:gridCol w="640037">
                  <a:extLst>
                    <a:ext uri="{9D8B030D-6E8A-4147-A177-3AD203B41FA5}">
                      <a16:colId xmlns:a16="http://schemas.microsoft.com/office/drawing/2014/main" val="2829349580"/>
                    </a:ext>
                  </a:extLst>
                </a:gridCol>
                <a:gridCol w="1441579">
                  <a:extLst>
                    <a:ext uri="{9D8B030D-6E8A-4147-A177-3AD203B41FA5}">
                      <a16:colId xmlns:a16="http://schemas.microsoft.com/office/drawing/2014/main" val="484554765"/>
                    </a:ext>
                  </a:extLst>
                </a:gridCol>
                <a:gridCol w="4402546">
                  <a:extLst>
                    <a:ext uri="{9D8B030D-6E8A-4147-A177-3AD203B41FA5}">
                      <a16:colId xmlns:a16="http://schemas.microsoft.com/office/drawing/2014/main" val="2890059901"/>
                    </a:ext>
                  </a:extLst>
                </a:gridCol>
                <a:gridCol w="1603919">
                  <a:extLst>
                    <a:ext uri="{9D8B030D-6E8A-4147-A177-3AD203B41FA5}">
                      <a16:colId xmlns:a16="http://schemas.microsoft.com/office/drawing/2014/main" val="1167511323"/>
                    </a:ext>
                  </a:extLst>
                </a:gridCol>
              </a:tblGrid>
              <a:tr h="325440">
                <a:tc>
                  <a:txBody>
                    <a:bodyPr/>
                    <a:lstStyle/>
                    <a:p>
                      <a:pPr algn="ctr">
                        <a:lnSpc>
                          <a:spcPct val="107000"/>
                        </a:lnSpc>
                        <a:spcAft>
                          <a:spcPts val="0"/>
                        </a:spcAft>
                      </a:pPr>
                      <a:r>
                        <a:rPr lang="en-GB" sz="1100" dirty="0" err="1">
                          <a:effectLst/>
                          <a:latin typeface="Arial" panose="020B0604020202020204" pitchFamily="34" charset="0"/>
                          <a:cs typeface="Arial" panose="020B0604020202020204" pitchFamily="34" charset="0"/>
                        </a:rPr>
                        <a:t>Qtr</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Audit</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Indicative Scope</a:t>
                      </a:r>
                    </a:p>
                    <a:p>
                      <a:pPr algn="ctr">
                        <a:lnSpc>
                          <a:spcPct val="107000"/>
                        </a:lnSpc>
                        <a:spcAft>
                          <a:spcPts val="0"/>
                        </a:spcAft>
                      </a:pPr>
                      <a:r>
                        <a:rPr lang="en-GB" sz="1100" dirty="0">
                          <a:effectLst/>
                          <a:latin typeface="Arial" panose="020B0604020202020204" pitchFamily="34" charset="0"/>
                          <a:cs typeface="Arial" panose="020B0604020202020204" pitchFamily="34" charset="0"/>
                        </a:rPr>
                        <a:t> </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0"/>
                        </a:spcAft>
                      </a:pPr>
                      <a:r>
                        <a:rPr lang="en-GB" sz="1100" dirty="0">
                          <a:effectLst/>
                          <a:latin typeface="Arial" panose="020B0604020202020204" pitchFamily="34" charset="0"/>
                          <a:cs typeface="Arial" panose="020B0604020202020204" pitchFamily="34" charset="0"/>
                        </a:rPr>
                        <a:t>Field Work Date</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19616350"/>
                  </a:ext>
                </a:extLst>
              </a:tr>
              <a:tr h="1129310">
                <a:tc>
                  <a:txBody>
                    <a:bodyPr/>
                    <a:lstStyle/>
                    <a:p>
                      <a:pPr algn="ctr">
                        <a:lnSpc>
                          <a:spcPct val="107000"/>
                        </a:lnSpc>
                        <a:spcBef>
                          <a:spcPts val="600"/>
                        </a:spcBef>
                        <a:spcAft>
                          <a:spcPts val="0"/>
                        </a:spcAft>
                      </a:pPr>
                      <a:r>
                        <a:rPr lang="en-GB"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Arial" panose="020B0604020202020204" pitchFamily="34" charset="0"/>
                          <a:cs typeface="Arial" panose="020B0604020202020204" pitchFamily="34" charset="0"/>
                        </a:rPr>
                        <a:t>Risk Management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Arial" panose="020B0604020202020204" pitchFamily="34" charset="0"/>
                          <a:ea typeface="+mn-ea"/>
                          <a:cs typeface="Arial" panose="020B0604020202020204" pitchFamily="34" charset="0"/>
                        </a:rPr>
                        <a:t>This audit will consider:-</a:t>
                      </a:r>
                    </a:p>
                    <a:p>
                      <a:endParaRPr lang="en-GB" sz="1100" kern="1200" dirty="0">
                        <a:solidFill>
                          <a:schemeClr val="dk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arrangements for identifying and monitoring the mitigating controls with regards to the Association’s business significant risks;</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timely update of the Risk Register;</a:t>
                      </a:r>
                    </a:p>
                    <a:p>
                      <a:pPr marL="171450" lvl="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related risk management policies; and </a:t>
                      </a:r>
                    </a:p>
                    <a:p>
                      <a:pPr marL="17145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integration of risk management into business planning. </a:t>
                      </a:r>
                    </a:p>
                    <a:p>
                      <a:pPr marL="171450" indent="-171450">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Level of risk management processes integration within the organisation.</a:t>
                      </a:r>
                    </a:p>
                    <a:p>
                      <a:endParaRPr lang="en-GB" sz="1100" kern="1200" dirty="0">
                        <a:solidFill>
                          <a:schemeClr val="dk1"/>
                        </a:solidFill>
                        <a:effectLst/>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600"/>
                        </a:spcBef>
                        <a:spcAft>
                          <a:spcPts val="0"/>
                        </a:spcAft>
                      </a:pPr>
                      <a:r>
                        <a:rPr lang="en-GB" sz="1400" b="0" i="0" dirty="0">
                          <a:effectLst/>
                          <a:latin typeface="Arial" panose="020B0604020202020204" pitchFamily="34" charset="0"/>
                          <a:ea typeface="Calibri" panose="020F0502020204030204" pitchFamily="34" charset="0"/>
                          <a:cs typeface="Arial" panose="020B0604020202020204" pitchFamily="34" charset="0"/>
                        </a:rPr>
                        <a:t>6</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th</a:t>
                      </a:r>
                      <a:r>
                        <a:rPr lang="en-GB" sz="1400" b="0" i="0" dirty="0">
                          <a:effectLst/>
                          <a:latin typeface="Arial" panose="020B0604020202020204" pitchFamily="34" charset="0"/>
                          <a:ea typeface="Calibri" panose="020F0502020204030204" pitchFamily="34" charset="0"/>
                          <a:cs typeface="Arial" panose="020B0604020202020204" pitchFamily="34" charset="0"/>
                        </a:rPr>
                        <a:t> December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1556030"/>
                  </a:ext>
                </a:extLst>
              </a:tr>
              <a:tr h="1129310">
                <a:tc>
                  <a:txBody>
                    <a:bodyPr/>
                    <a:lstStyle/>
                    <a:p>
                      <a:pPr algn="ctr">
                        <a:lnSpc>
                          <a:spcPct val="107000"/>
                        </a:lnSpc>
                        <a:spcBef>
                          <a:spcPts val="600"/>
                        </a:spcBef>
                        <a:spcAft>
                          <a:spcPts val="0"/>
                        </a:spcAft>
                      </a:pPr>
                      <a:r>
                        <a:rPr lang="en-GB"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56166" marR="561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Bef>
                          <a:spcPts val="200"/>
                        </a:spcBef>
                        <a:spcAft>
                          <a:spcPts val="200"/>
                        </a:spcAft>
                      </a:pPr>
                      <a:r>
                        <a:rPr lang="en-GB" sz="1200" b="0" i="0" dirty="0">
                          <a:effectLst/>
                          <a:latin typeface="Arial" panose="020B0604020202020204" pitchFamily="34" charset="0"/>
                          <a:ea typeface="Calibri" panose="020F0502020204030204" pitchFamily="34" charset="0"/>
                          <a:cs typeface="Arial" panose="020B0604020202020204" pitchFamily="34" charset="0"/>
                        </a:rPr>
                        <a:t>Follow up</a:t>
                      </a:r>
                    </a:p>
                  </a:txBody>
                  <a:tcPr marL="56166" marR="561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endParaRPr lang="en-GB" sz="1100" kern="1200" dirty="0">
                        <a:solidFill>
                          <a:schemeClr val="dk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GB" sz="1100" kern="1200" dirty="0">
                          <a:solidFill>
                            <a:schemeClr val="dk1"/>
                          </a:solidFill>
                          <a:effectLst/>
                          <a:latin typeface="Arial" panose="020B0604020202020204" pitchFamily="34" charset="0"/>
                          <a:ea typeface="+mn-ea"/>
                          <a:cs typeface="Arial" panose="020B0604020202020204" pitchFamily="34" charset="0"/>
                        </a:rPr>
                        <a:t>The audit ascertains the progress made with the implementation of the recommendations arising from the previous year’s internal audit reviews (from 2022/23).</a:t>
                      </a:r>
                      <a:r>
                        <a:rPr lang="en-GB" sz="1100" dirty="0">
                          <a:effectLst/>
                          <a:latin typeface="Arial" panose="020B0604020202020204" pitchFamily="34" charset="0"/>
                          <a:cs typeface="Arial" panose="020B0604020202020204" pitchFamily="34" charset="0"/>
                        </a:rPr>
                        <a:t> </a:t>
                      </a:r>
                      <a:endParaRPr lang="en-GB" sz="1100" kern="1200" dirty="0">
                        <a:solidFill>
                          <a:schemeClr val="dk1"/>
                        </a:solidFill>
                        <a:effectLst/>
                        <a:latin typeface="Arial" panose="020B0604020202020204" pitchFamily="34" charset="0"/>
                        <a:ea typeface="+mn-ea"/>
                        <a:cs typeface="Arial" panose="020B0604020202020204" pitchFamily="34" charset="0"/>
                      </a:endParaRPr>
                    </a:p>
                  </a:txBody>
                  <a:tcPr marL="56166" marR="561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600"/>
                        </a:spcBef>
                        <a:spcAft>
                          <a:spcPts val="0"/>
                        </a:spcAft>
                      </a:pPr>
                      <a:r>
                        <a:rPr lang="en-GB" sz="1400" b="0" i="0" dirty="0">
                          <a:effectLst/>
                          <a:latin typeface="Arial" panose="020B0604020202020204" pitchFamily="34" charset="0"/>
                          <a:ea typeface="Calibri" panose="020F0502020204030204" pitchFamily="34" charset="0"/>
                          <a:cs typeface="Arial" panose="020B0604020202020204" pitchFamily="34" charset="0"/>
                        </a:rPr>
                        <a:t>7</a:t>
                      </a:r>
                      <a:r>
                        <a:rPr lang="en-GB" sz="1400" b="0" i="0" baseline="30000" dirty="0">
                          <a:effectLst/>
                          <a:latin typeface="Arial" panose="020B0604020202020204" pitchFamily="34" charset="0"/>
                          <a:ea typeface="Calibri" panose="020F0502020204030204" pitchFamily="34" charset="0"/>
                          <a:cs typeface="Arial" panose="020B0604020202020204" pitchFamily="34" charset="0"/>
                        </a:rPr>
                        <a:t>th</a:t>
                      </a:r>
                      <a:r>
                        <a:rPr lang="en-GB" sz="1400" b="0" i="0" dirty="0">
                          <a:effectLst/>
                          <a:latin typeface="Arial" panose="020B0604020202020204" pitchFamily="34" charset="0"/>
                          <a:ea typeface="Calibri" panose="020F0502020204030204" pitchFamily="34" charset="0"/>
                          <a:cs typeface="Arial" panose="020B0604020202020204" pitchFamily="34" charset="0"/>
                        </a:rPr>
                        <a:t> December 2023</a:t>
                      </a:r>
                    </a:p>
                  </a:txBody>
                  <a:tcPr marL="56166" marR="561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6287291"/>
                  </a:ext>
                </a:extLst>
              </a:tr>
            </a:tbl>
          </a:graphicData>
        </a:graphic>
      </p:graphicFrame>
      <p:graphicFrame>
        <p:nvGraphicFramePr>
          <p:cNvPr id="7" name="Table 6">
            <a:extLst>
              <a:ext uri="{FF2B5EF4-FFF2-40B4-BE49-F238E27FC236}">
                <a16:creationId xmlns:a16="http://schemas.microsoft.com/office/drawing/2014/main" id="{6A3DF8F2-7E1D-FB46-B9A3-62B3CA2861C2}"/>
              </a:ext>
            </a:extLst>
          </p:cNvPr>
          <p:cNvGraphicFramePr>
            <a:graphicFrameLocks noGrp="1"/>
          </p:cNvGraphicFramePr>
          <p:nvPr>
            <p:extLst>
              <p:ext uri="{D42A27DB-BD31-4B8C-83A1-F6EECF244321}">
                <p14:modId xmlns:p14="http://schemas.microsoft.com/office/powerpoint/2010/main" val="260172682"/>
              </p:ext>
            </p:extLst>
          </p:nvPr>
        </p:nvGraphicFramePr>
        <p:xfrm>
          <a:off x="569463" y="5160329"/>
          <a:ext cx="2401656" cy="831850"/>
        </p:xfrm>
        <a:graphic>
          <a:graphicData uri="http://schemas.openxmlformats.org/drawingml/2006/table">
            <a:tbl>
              <a:tblPr firstRow="1" firstCol="1" bandRow="1">
                <a:tableStyleId>{5C22544A-7EE6-4342-B048-85BDC9FD1C3A}</a:tableStyleId>
              </a:tblPr>
              <a:tblGrid>
                <a:gridCol w="529994">
                  <a:extLst>
                    <a:ext uri="{9D8B030D-6E8A-4147-A177-3AD203B41FA5}">
                      <a16:colId xmlns:a16="http://schemas.microsoft.com/office/drawing/2014/main" val="3445993760"/>
                    </a:ext>
                  </a:extLst>
                </a:gridCol>
                <a:gridCol w="1871662">
                  <a:extLst>
                    <a:ext uri="{9D8B030D-6E8A-4147-A177-3AD203B41FA5}">
                      <a16:colId xmlns:a16="http://schemas.microsoft.com/office/drawing/2014/main" val="142867849"/>
                    </a:ext>
                  </a:extLst>
                </a:gridCol>
              </a:tblGrid>
              <a:tr h="0">
                <a:tc>
                  <a:txBody>
                    <a:bodyPr/>
                    <a:lstStyle/>
                    <a:p>
                      <a:pPr algn="just">
                        <a:lnSpc>
                          <a:spcPct val="107000"/>
                        </a:lnSpc>
                        <a:spcAft>
                          <a:spcPts val="0"/>
                        </a:spcAft>
                      </a:pPr>
                      <a:r>
                        <a:rPr lang="en-GB" sz="1100" dirty="0" err="1">
                          <a:effectLst/>
                          <a:latin typeface="Arial" panose="020B0604020202020204" pitchFamily="34" charset="0"/>
                          <a:cs typeface="Arial" panose="020B0604020202020204" pitchFamily="34" charset="0"/>
                        </a:rPr>
                        <a:t>Qtr</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just">
                        <a:lnSpc>
                          <a:spcPct val="107000"/>
                        </a:lnSpc>
                        <a:spcAft>
                          <a:spcPts val="0"/>
                        </a:spcAft>
                      </a:pPr>
                      <a:r>
                        <a:rPr lang="en-GB" sz="1100" dirty="0">
                          <a:effectLst/>
                          <a:latin typeface="Arial" panose="020B0604020202020204" pitchFamily="34" charset="0"/>
                          <a:cs typeface="Arial" panose="020B0604020202020204" pitchFamily="34" charset="0"/>
                        </a:rPr>
                        <a:t>Period</a:t>
                      </a:r>
                      <a:endParaRPr lang="en-GB"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22624035"/>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1</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April to June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6821107"/>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2</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July to September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0545304"/>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October to December 2023</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63794"/>
                  </a:ext>
                </a:extLst>
              </a:tr>
              <a:tr h="0">
                <a:tc>
                  <a:txBody>
                    <a:bodyPr/>
                    <a:lstStyle/>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4</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January to March 2024</a:t>
                      </a:r>
                      <a:endParaRPr lang="en-GB" sz="11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123609"/>
                  </a:ext>
                </a:extLst>
              </a:tr>
            </a:tbl>
          </a:graphicData>
        </a:graphic>
      </p:graphicFrame>
    </p:spTree>
    <p:extLst>
      <p:ext uri="{BB962C8B-B14F-4D97-AF65-F5344CB8AC3E}">
        <p14:creationId xmlns:p14="http://schemas.microsoft.com/office/powerpoint/2010/main" val="109927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9"/>
          <p:cNvSpPr txBox="1">
            <a:spLocks noChangeArrowheads="1"/>
          </p:cNvSpPr>
          <p:nvPr/>
        </p:nvSpPr>
        <p:spPr bwMode="auto">
          <a:xfrm>
            <a:off x="577584" y="764704"/>
            <a:ext cx="8005073" cy="401648"/>
          </a:xfrm>
          <a:prstGeom prst="rect">
            <a:avLst/>
          </a:prstGeom>
          <a:noFill/>
          <a:ln w="9525" algn="ctr">
            <a:noFill/>
            <a:miter lim="800000"/>
            <a:headEnd/>
            <a:tailEnd/>
          </a:ln>
        </p:spPr>
        <p:txBody>
          <a:bodyPr lIns="0" tIns="0" rIns="0" bIns="0">
            <a:spAutoFit/>
          </a:bodyPr>
          <a:lstStyle/>
          <a:p>
            <a:pPr defTabSz="1042436">
              <a:lnSpc>
                <a:spcPct val="90000"/>
              </a:lnSpc>
              <a:defRPr/>
            </a:pPr>
            <a:r>
              <a:rPr lang="en-GB" sz="2800" b="1" kern="0" dirty="0">
                <a:solidFill>
                  <a:srgbClr val="7030A0"/>
                </a:solidFill>
                <a:latin typeface="Arial" panose="020B0604020202020204" pitchFamily="34" charset="0"/>
                <a:ea typeface="+mj-ea"/>
                <a:cs typeface="Arial" panose="020B0604020202020204" pitchFamily="34" charset="0"/>
              </a:rPr>
              <a:t>INTERNAL</a:t>
            </a:r>
            <a:r>
              <a:rPr lang="en-GB" sz="2800" kern="0" dirty="0">
                <a:solidFill>
                  <a:srgbClr val="ED1A3B"/>
                </a:solidFill>
                <a:latin typeface="Arial" panose="020B0604020202020204" pitchFamily="34" charset="0"/>
              </a:rPr>
              <a:t> </a:t>
            </a:r>
            <a:r>
              <a:rPr lang="en-GB" sz="2800" b="1" kern="0" dirty="0">
                <a:solidFill>
                  <a:srgbClr val="7030A0"/>
                </a:solidFill>
                <a:latin typeface="Arial" panose="020B0604020202020204" pitchFamily="34" charset="0"/>
                <a:ea typeface="+mj-ea"/>
                <a:cs typeface="Arial" panose="020B0604020202020204" pitchFamily="34" charset="0"/>
              </a:rPr>
              <a:t>AUDIT ASSESSMENT</a:t>
            </a:r>
          </a:p>
        </p:txBody>
      </p:sp>
      <p:graphicFrame>
        <p:nvGraphicFramePr>
          <p:cNvPr id="34" name="Overview"/>
          <p:cNvGraphicFramePr>
            <a:graphicFrameLocks noGrp="1"/>
          </p:cNvGraphicFramePr>
          <p:nvPr>
            <p:extLst>
              <p:ext uri="{D42A27DB-BD31-4B8C-83A1-F6EECF244321}">
                <p14:modId xmlns:p14="http://schemas.microsoft.com/office/powerpoint/2010/main" val="3855728687"/>
              </p:ext>
            </p:extLst>
          </p:nvPr>
        </p:nvGraphicFramePr>
        <p:xfrm>
          <a:off x="577582" y="1325699"/>
          <a:ext cx="8000084" cy="3840699"/>
        </p:xfrm>
        <a:graphic>
          <a:graphicData uri="http://schemas.openxmlformats.org/drawingml/2006/table">
            <a:tbl>
              <a:tblPr/>
              <a:tblGrid>
                <a:gridCol w="8000084">
                  <a:extLst>
                    <a:ext uri="{9D8B030D-6E8A-4147-A177-3AD203B41FA5}">
                      <a16:colId xmlns:a16="http://schemas.microsoft.com/office/drawing/2014/main" val="20000"/>
                    </a:ext>
                  </a:extLst>
                </a:gridCol>
              </a:tblGrid>
              <a:tr h="250005">
                <a:tc>
                  <a:txBody>
                    <a:bodyPr/>
                    <a:lstStyle/>
                    <a:p>
                      <a:pPr marL="0" marR="0" lvl="0" indent="0" algn="l" defTabSz="995363" rtl="0" eaLnBrk="1" fontAlgn="base" latinLnBrk="0" hangingPunct="1">
                        <a:lnSpc>
                          <a:spcPct val="110000"/>
                        </a:lnSpc>
                        <a:spcBef>
                          <a:spcPct val="0"/>
                        </a:spcBef>
                        <a:spcAft>
                          <a:spcPct val="0"/>
                        </a:spcAft>
                        <a:buClrTx/>
                        <a:buSzTx/>
                        <a:buFontTx/>
                        <a:buNone/>
                        <a:tabLst>
                          <a:tab pos="3592513" algn="r"/>
                          <a:tab pos="6997700" algn="r"/>
                        </a:tabLst>
                      </a:pPr>
                      <a:endParaRPr kumimoji="0" lang="en-GB"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46176" marR="46176" marT="48978" marB="4897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extLst>
                  <a:ext uri="{0D108BD9-81ED-4DB2-BD59-A6C34878D82A}">
                    <a16:rowId xmlns:a16="http://schemas.microsoft.com/office/drawing/2014/main" val="10000"/>
                  </a:ext>
                </a:extLst>
              </a:tr>
              <a:tr h="2404396">
                <a:tc>
                  <a:txBody>
                    <a:bodyPr/>
                    <a:lstStyle/>
                    <a:p>
                      <a:endParaRPr lang="en-GB" sz="1100" u="sng" kern="1200" dirty="0">
                        <a:solidFill>
                          <a:schemeClr val="tx1"/>
                        </a:solidFill>
                        <a:effectLst/>
                        <a:latin typeface="Arial" panose="020B0604020202020204" pitchFamily="34" charset="0"/>
                        <a:ea typeface="+mn-ea"/>
                        <a:cs typeface="Arial" panose="020B0604020202020204" pitchFamily="34" charset="0"/>
                      </a:endParaRPr>
                    </a:p>
                    <a:p>
                      <a:pPr algn="just" defTabSz="914400" rtl="0" eaLnBrk="1" latinLnBrk="0" hangingPunct="1"/>
                      <a:r>
                        <a:rPr lang="en-GB" sz="1100" kern="0" dirty="0">
                          <a:solidFill>
                            <a:schemeClr val="tx1"/>
                          </a:solidFill>
                          <a:latin typeface="Arial" panose="020B0604020202020204" pitchFamily="34" charset="0"/>
                          <a:ea typeface="+mn-ea"/>
                          <a:cs typeface="Arial" panose="020B0604020202020204" pitchFamily="34" charset="0"/>
                        </a:rPr>
                        <a:t>Audits will take a risk-based mitigation approach. During the course of the audit, consideration will be given to the appropriateness of the risk management and control framework being assessed, to ensure it is designed to assist in mitigating against Glen Housing Association’s strategic and operational risks.</a:t>
                      </a:r>
                    </a:p>
                    <a:p>
                      <a:pPr algn="just" defTabSz="914400" rtl="0" eaLnBrk="1" latinLnBrk="0" hangingPunct="1"/>
                      <a:r>
                        <a:rPr lang="en-GB" sz="1100" kern="0" dirty="0">
                          <a:solidFill>
                            <a:schemeClr val="tx1"/>
                          </a:solidFill>
                          <a:latin typeface="Arial" panose="020B0604020202020204" pitchFamily="34" charset="0"/>
                          <a:ea typeface="+mn-ea"/>
                          <a:cs typeface="Arial" panose="020B0604020202020204" pitchFamily="34" charset="0"/>
                        </a:rPr>
                        <a:t> </a:t>
                      </a:r>
                    </a:p>
                    <a:p>
                      <a:pPr algn="just" defTabSz="914400" rtl="0" eaLnBrk="1" latinLnBrk="0" hangingPunct="1"/>
                      <a:r>
                        <a:rPr lang="en-GB" sz="1100" kern="0" dirty="0">
                          <a:solidFill>
                            <a:schemeClr val="tx1"/>
                          </a:solidFill>
                          <a:latin typeface="Arial" panose="020B0604020202020204" pitchFamily="34" charset="0"/>
                          <a:ea typeface="+mn-ea"/>
                          <a:cs typeface="Arial" panose="020B0604020202020204" pitchFamily="34" charset="0"/>
                        </a:rPr>
                        <a:t>For all audits, relevant policies will be reviewed to assess how they sit in relation to regulatory and best practice requirements and related processes and procedures reviewed to assess the degree to which they are fit for purpose and allow the aim of the related policy to be implemented. </a:t>
                      </a:r>
                    </a:p>
                    <a:p>
                      <a:pPr algn="just" defTabSz="914400" rtl="0" eaLnBrk="1" latinLnBrk="0" hangingPunct="1"/>
                      <a:r>
                        <a:rPr lang="en-GB" sz="1100" kern="0" dirty="0">
                          <a:solidFill>
                            <a:schemeClr val="tx1"/>
                          </a:solidFill>
                          <a:latin typeface="Arial" panose="020B0604020202020204" pitchFamily="34" charset="0"/>
                          <a:ea typeface="+mn-ea"/>
                          <a:cs typeface="Arial" panose="020B0604020202020204" pitchFamily="34" charset="0"/>
                        </a:rPr>
                        <a:t> </a:t>
                      </a:r>
                    </a:p>
                    <a:p>
                      <a:pPr algn="just" defTabSz="914400" rtl="0" eaLnBrk="1" latinLnBrk="0" hangingPunct="1"/>
                      <a:r>
                        <a:rPr lang="en-GB" sz="1100" kern="0" dirty="0">
                          <a:solidFill>
                            <a:schemeClr val="tx1"/>
                          </a:solidFill>
                          <a:latin typeface="Arial" panose="020B0604020202020204" pitchFamily="34" charset="0"/>
                          <a:ea typeface="+mn-ea"/>
                          <a:cs typeface="Arial" panose="020B0604020202020204" pitchFamily="34" charset="0"/>
                        </a:rPr>
                        <a:t>For each audit, at the end of the audit fieldwork, all findings and recommendations will be discussed in detail with the key contact (for the particular audit) and other staff as directed by Glen Housing Association.</a:t>
                      </a:r>
                    </a:p>
                    <a:p>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All audit reports will include balanced comments on the strengths and weaknesses identified.  </a:t>
                      </a:r>
                    </a:p>
                    <a:p>
                      <a:endParaRPr lang="en-GB" sz="1100" kern="0" dirty="0">
                        <a:solidFill>
                          <a:schemeClr val="tx1"/>
                        </a:solidFill>
                        <a:latin typeface="Arial" panose="020B0604020202020204" pitchFamily="34" charset="0"/>
                        <a:ea typeface="+mn-ea"/>
                        <a:cs typeface="Arial" panose="020B0604020202020204" pitchFamily="34" charset="0"/>
                      </a:endParaRPr>
                    </a:p>
                    <a:p>
                      <a:r>
                        <a:rPr lang="en-GB" sz="1100" kern="0" dirty="0">
                          <a:solidFill>
                            <a:schemeClr val="tx1"/>
                          </a:solidFill>
                          <a:latin typeface="Arial" panose="020B0604020202020204" pitchFamily="34" charset="0"/>
                          <a:ea typeface="+mn-ea"/>
                          <a:cs typeface="Arial" panose="020B0604020202020204" pitchFamily="34" charset="0"/>
                        </a:rPr>
                        <a:t>Recommendations will be pragmatic and proportionate that are tailored to meet the specific needs of Glen Housing Association and that are ‘forward looking’ to prepare for any forthcoming changes.  Identification of real efficiency and financial savings opportunities will be highlighted, as well as a comment on value for money where appropriate.</a:t>
                      </a:r>
                    </a:p>
                    <a:p>
                      <a:r>
                        <a:rPr lang="en-GB" sz="1100" kern="0" dirty="0">
                          <a:solidFill>
                            <a:schemeClr val="tx1"/>
                          </a:solidFill>
                          <a:latin typeface="Arial" panose="020B0604020202020204" pitchFamily="34" charset="0"/>
                          <a:ea typeface="+mn-ea"/>
                          <a:cs typeface="Arial" panose="020B0604020202020204" pitchFamily="34" charset="0"/>
                        </a:rPr>
                        <a:t> </a:t>
                      </a:r>
                    </a:p>
                    <a:p>
                      <a:r>
                        <a:rPr lang="en-GB" sz="1100" kern="0" dirty="0">
                          <a:solidFill>
                            <a:schemeClr val="tx1"/>
                          </a:solidFill>
                          <a:latin typeface="Arial" panose="020B0604020202020204" pitchFamily="34" charset="0"/>
                          <a:ea typeface="+mn-ea"/>
                          <a:cs typeface="Arial" panose="020B0604020202020204" pitchFamily="34" charset="0"/>
                        </a:rPr>
                        <a:t>A draft audit report will be issued (electronically) within 10 workings days of the end of the fieldwork.  Once the management comments have been received, a final audit report will be issued within 5 working days (electronically).  </a:t>
                      </a:r>
                      <a:endParaRPr lang="en-GB" sz="1800" b="0" i="0" kern="1200" dirty="0">
                        <a:solidFill>
                          <a:schemeClr val="tx1"/>
                        </a:solidFill>
                        <a:effectLst/>
                        <a:latin typeface="Arial" panose="020B0604020202020204" pitchFamily="34" charset="0"/>
                        <a:ea typeface="+mn-ea"/>
                        <a:cs typeface="+mn-cs"/>
                      </a:endParaRPr>
                    </a:p>
                    <a:p>
                      <a:endParaRPr lang="en-GB" sz="1000" u="sng" kern="1200" dirty="0">
                        <a:solidFill>
                          <a:schemeClr val="tx1"/>
                        </a:solidFill>
                        <a:effectLst/>
                        <a:latin typeface="Arial" panose="020B0604020202020204" pitchFamily="34" charset="0"/>
                        <a:ea typeface="+mn-ea"/>
                        <a:cs typeface="Arial" panose="020B0604020202020204" pitchFamily="34" charset="0"/>
                      </a:endParaRPr>
                    </a:p>
                  </a:txBody>
                  <a:tcPr marL="78177" marR="78177" marT="41460" marB="414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2" name="Slide Number Placeholder 3"/>
          <p:cNvSpPr>
            <a:spLocks noGrp="1"/>
          </p:cNvSpPr>
          <p:nvPr>
            <p:ph type="sldNum" sz="quarter" idx="12"/>
          </p:nvPr>
        </p:nvSpPr>
        <p:spPr>
          <a:noFill/>
        </p:spPr>
        <p:txBody>
          <a:bodyPr/>
          <a:lstStyle/>
          <a:p>
            <a:pPr defTabSz="914018"/>
            <a:fld id="{AFCD92BB-C20B-4111-B708-01D8031B15B0}" type="slidenum">
              <a:rPr lang="en-GB" smtClean="0"/>
              <a:pPr defTabSz="914018"/>
              <a:t>9</a:t>
            </a:fld>
            <a:endParaRPr lang="en-GB" dirty="0"/>
          </a:p>
        </p:txBody>
      </p:sp>
    </p:spTree>
    <p:extLst>
      <p:ext uri="{BB962C8B-B14F-4D97-AF65-F5344CB8AC3E}">
        <p14:creationId xmlns:p14="http://schemas.microsoft.com/office/powerpoint/2010/main" val="748866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1331</TotalTime>
  <Words>1727</Words>
  <Application>Microsoft Office PowerPoint</Application>
  <PresentationFormat>On-screen Show (4:3)</PresentationFormat>
  <Paragraphs>299</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Gill Sans MT</vt:lpstr>
      <vt:lpstr>Symbol</vt:lpstr>
      <vt:lpstr>Trebuchet MS</vt:lpstr>
      <vt:lpstr>Wingdings</vt:lpstr>
      <vt:lpstr>Wingdings 2</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Alex Cameron</dc:creator>
  <cp:keywords/>
  <dc:description/>
  <cp:lastModifiedBy>Karen Milne</cp:lastModifiedBy>
  <cp:revision>122</cp:revision>
  <cp:lastPrinted>2023-02-13T14:39:35Z</cp:lastPrinted>
  <dcterms:created xsi:type="dcterms:W3CDTF">2019-02-18T12:41:26Z</dcterms:created>
  <dcterms:modified xsi:type="dcterms:W3CDTF">2024-03-26T16:35:45Z</dcterms:modified>
  <cp:category/>
</cp:coreProperties>
</file>